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4" r:id="rId4"/>
    <p:sldId id="260" r:id="rId5"/>
    <p:sldId id="265" r:id="rId6"/>
    <p:sldId id="266" r:id="rId7"/>
    <p:sldId id="261" r:id="rId8"/>
    <p:sldId id="268" r:id="rId9"/>
    <p:sldId id="271" r:id="rId10"/>
    <p:sldId id="270" r:id="rId11"/>
    <p:sldId id="269" r:id="rId12"/>
    <p:sldId id="258" r:id="rId13"/>
    <p:sldId id="286" r:id="rId14"/>
    <p:sldId id="274" r:id="rId15"/>
    <p:sldId id="275" r:id="rId16"/>
    <p:sldId id="273" r:id="rId17"/>
    <p:sldId id="259" r:id="rId18"/>
    <p:sldId id="276" r:id="rId19"/>
    <p:sldId id="277" r:id="rId20"/>
    <p:sldId id="278" r:id="rId21"/>
    <p:sldId id="263" r:id="rId22"/>
    <p:sldId id="279" r:id="rId23"/>
    <p:sldId id="280" r:id="rId24"/>
    <p:sldId id="281" r:id="rId25"/>
    <p:sldId id="282" r:id="rId26"/>
    <p:sldId id="283" r:id="rId27"/>
    <p:sldId id="284" r:id="rId28"/>
    <p:sldId id="285" r:id="rId29"/>
  </p:sldIdLst>
  <p:sldSz cx="12192000" cy="6858000"/>
  <p:notesSz cx="9926638" cy="1435576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Rg st="1" end="28"/>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B4B7BD-2820-44AF-B744-E64703A5D9EF}" v="11" dt="2025-04-28T14:14:47.8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1B58B0-B3F4-0C08-8138-5CF80D38377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BDA159AD-CD45-8586-199E-C4DF689666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BBA7FA36-6214-18E4-D8A7-66218E0E78EE}"/>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5" name="Fußzeilenplatzhalter 4">
            <a:extLst>
              <a:ext uri="{FF2B5EF4-FFF2-40B4-BE49-F238E27FC236}">
                <a16:creationId xmlns:a16="http://schemas.microsoft.com/office/drawing/2014/main" id="{28B927B1-9920-AB3A-1473-4FA56056A93E}"/>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214F0C4-1C6A-D1AC-14C1-27C2F9F73253}"/>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1773930443"/>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8EE761-CB21-AAA4-F329-BB39D6FB8E91}"/>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06B4AB54-223D-8C89-7D16-BD145642FB53}"/>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2E9B3C84-4906-4B0C-7C8A-548DF7CB6E22}"/>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5" name="Fußzeilenplatzhalter 4">
            <a:extLst>
              <a:ext uri="{FF2B5EF4-FFF2-40B4-BE49-F238E27FC236}">
                <a16:creationId xmlns:a16="http://schemas.microsoft.com/office/drawing/2014/main" id="{F9C55BFE-7B33-A26D-EC6C-3E983767A7A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38B0DE90-D713-CE63-9F65-D4AC2D062848}"/>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3140150288"/>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9E6AEDB-F97E-81DA-2D0E-2AC3E4B090CC}"/>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3B780634-672E-FE35-498F-588E45C098C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D653A3B6-1C22-B951-3979-AE70AF36FEEB}"/>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5" name="Fußzeilenplatzhalter 4">
            <a:extLst>
              <a:ext uri="{FF2B5EF4-FFF2-40B4-BE49-F238E27FC236}">
                <a16:creationId xmlns:a16="http://schemas.microsoft.com/office/drawing/2014/main" id="{E9A486EE-A0EF-26D3-2D4E-DDC8FC3B0927}"/>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B508B814-BB66-8830-A2BC-323551384DC9}"/>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1657890008"/>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339F62-F220-497B-E975-6C7ADA0115E0}"/>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F51C4F25-1041-25C5-8CC3-7FEC3C5F650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66B3B48E-D082-0884-5413-3F4468577BB0}"/>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5" name="Fußzeilenplatzhalter 4">
            <a:extLst>
              <a:ext uri="{FF2B5EF4-FFF2-40B4-BE49-F238E27FC236}">
                <a16:creationId xmlns:a16="http://schemas.microsoft.com/office/drawing/2014/main" id="{287684A2-BF52-FA14-EAB5-A7237C97A964}"/>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A1CE92EC-1561-25FA-60DD-B2AD4F877AAC}"/>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3870435947"/>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205924-6475-D35F-35C3-3C7257E9908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5115182B-E3FD-6E12-BCD8-970E709049D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F13A136-046B-C95C-6CDF-3E8320A2034C}"/>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5" name="Fußzeilenplatzhalter 4">
            <a:extLst>
              <a:ext uri="{FF2B5EF4-FFF2-40B4-BE49-F238E27FC236}">
                <a16:creationId xmlns:a16="http://schemas.microsoft.com/office/drawing/2014/main" id="{09D73BFC-D510-6FB3-42E0-61E4A8DFF311}"/>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0D2F184-6D11-3E34-63B6-4CEF1271D5E2}"/>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3031939579"/>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E26663-B1F2-8BF0-263C-E9AEBD0A369E}"/>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F9E346B1-09AC-3A56-F9C3-FBAD0A84115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B5B466A9-EFF1-F8A0-69E6-804115BE9C5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CDE32C70-AB52-3D09-D3C8-1320734439E4}"/>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6" name="Fußzeilenplatzhalter 5">
            <a:extLst>
              <a:ext uri="{FF2B5EF4-FFF2-40B4-BE49-F238E27FC236}">
                <a16:creationId xmlns:a16="http://schemas.microsoft.com/office/drawing/2014/main" id="{3886833A-C1AD-6602-D4EB-CA97324F258B}"/>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F4FFA9FB-2817-3C2E-CEBE-3C912294D1E7}"/>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384171361"/>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D5CDB5-05EE-8109-8EFB-537B47D865A3}"/>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17CA857F-AD04-6F00-665E-350DA2ADB6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7D580830-6D40-8C3F-6314-A2C1C83A318B}"/>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0D7CC4A7-0A09-FB13-2876-41496CB67F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A0A5A5A-A67F-F04D-8406-797197D9D7FC}"/>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8AA2B131-3B57-82C1-C2CA-740620D464DC}"/>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8" name="Fußzeilenplatzhalter 7">
            <a:extLst>
              <a:ext uri="{FF2B5EF4-FFF2-40B4-BE49-F238E27FC236}">
                <a16:creationId xmlns:a16="http://schemas.microsoft.com/office/drawing/2014/main" id="{978CF58D-584D-FAC9-9482-EA928083F683}"/>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8490F0FC-D3C3-B2BA-CABE-7440BF983EA6}"/>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4090128056"/>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D26F74-8570-1B40-5035-C78738029E51}"/>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F7B48FEC-5102-DB3B-5B6A-E725E110E790}"/>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4" name="Fußzeilenplatzhalter 3">
            <a:extLst>
              <a:ext uri="{FF2B5EF4-FFF2-40B4-BE49-F238E27FC236}">
                <a16:creationId xmlns:a16="http://schemas.microsoft.com/office/drawing/2014/main" id="{DC62746A-56D4-0398-5DE8-F14925C08307}"/>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25FE267C-F80E-43FF-9765-3F0C3BDA233B}"/>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71437364"/>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36293D3-8BE3-6B0F-4423-22B98D021C52}"/>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3" name="Fußzeilenplatzhalter 2">
            <a:extLst>
              <a:ext uri="{FF2B5EF4-FFF2-40B4-BE49-F238E27FC236}">
                <a16:creationId xmlns:a16="http://schemas.microsoft.com/office/drawing/2014/main" id="{B48BF311-3F6D-D66C-46FB-E8BC37C92439}"/>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1CF18118-92B3-48F8-F702-8409E4523173}"/>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3676287462"/>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81A92E-6E0D-C070-9129-BBA9D4E7B8D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C3E2AD89-7A0B-486C-9129-8CE45B9F7F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E6AA5463-9EF5-71A6-557D-B38D3A239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C5FCB43-A935-FEE9-404F-F6439310C06C}"/>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6" name="Fußzeilenplatzhalter 5">
            <a:extLst>
              <a:ext uri="{FF2B5EF4-FFF2-40B4-BE49-F238E27FC236}">
                <a16:creationId xmlns:a16="http://schemas.microsoft.com/office/drawing/2014/main" id="{8CCCDC55-5C2F-83FA-A48A-C28E7BECABE0}"/>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75339BC9-37E6-2DB8-D23C-5F3D243F9CE9}"/>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3752466393"/>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079651-BC8F-E1B3-1FF7-47D6E8E71C3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61AF28DF-46CB-F896-1933-1BF9534401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19BF0022-30A5-7712-8735-1D398B67CF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EBD915B-201F-CB43-284C-957B7C70767E}"/>
              </a:ext>
            </a:extLst>
          </p:cNvPr>
          <p:cNvSpPr>
            <a:spLocks noGrp="1"/>
          </p:cNvSpPr>
          <p:nvPr>
            <p:ph type="dt" sz="half" idx="10"/>
          </p:nvPr>
        </p:nvSpPr>
        <p:spPr/>
        <p:txBody>
          <a:bodyPr/>
          <a:lstStyle/>
          <a:p>
            <a:fld id="{71CAD7FA-01E9-414C-81B4-01592BB5F209}" type="datetimeFigureOut">
              <a:rPr lang="de-CH" smtClean="0"/>
              <a:t>29.04.2025</a:t>
            </a:fld>
            <a:endParaRPr lang="de-CH"/>
          </a:p>
        </p:txBody>
      </p:sp>
      <p:sp>
        <p:nvSpPr>
          <p:cNvPr id="6" name="Fußzeilenplatzhalter 5">
            <a:extLst>
              <a:ext uri="{FF2B5EF4-FFF2-40B4-BE49-F238E27FC236}">
                <a16:creationId xmlns:a16="http://schemas.microsoft.com/office/drawing/2014/main" id="{B2E86868-78F4-A210-1364-572428C435D3}"/>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8495BF5F-50CE-025A-BD47-83DC4AA72761}"/>
              </a:ext>
            </a:extLst>
          </p:cNvPr>
          <p:cNvSpPr>
            <a:spLocks noGrp="1"/>
          </p:cNvSpPr>
          <p:nvPr>
            <p:ph type="sldNum" sz="quarter" idx="12"/>
          </p:nvPr>
        </p:nvSpPr>
        <p:spPr/>
        <p:txBody>
          <a:bodyPr/>
          <a:lstStyle/>
          <a:p>
            <a:fld id="{A35E41F5-ED59-49C7-B8C2-332C729D1732}" type="slidenum">
              <a:rPr lang="de-CH" smtClean="0"/>
              <a:t>‹Nr.›</a:t>
            </a:fld>
            <a:endParaRPr lang="de-CH"/>
          </a:p>
        </p:txBody>
      </p:sp>
    </p:spTree>
    <p:extLst>
      <p:ext uri="{BB962C8B-B14F-4D97-AF65-F5344CB8AC3E}">
        <p14:creationId xmlns:p14="http://schemas.microsoft.com/office/powerpoint/2010/main" val="1641827868"/>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9F1ED93-97A5-E52A-F3C3-F65C744ACE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DAB3AA5C-D14C-876A-097D-D10C8536E8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A075FCE4-A48B-7DE2-F934-407B1F574D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CAD7FA-01E9-414C-81B4-01592BB5F209}" type="datetimeFigureOut">
              <a:rPr lang="de-CH" smtClean="0"/>
              <a:t>29.04.2025</a:t>
            </a:fld>
            <a:endParaRPr lang="de-CH"/>
          </a:p>
        </p:txBody>
      </p:sp>
      <p:sp>
        <p:nvSpPr>
          <p:cNvPr id="5" name="Fußzeilenplatzhalter 4">
            <a:extLst>
              <a:ext uri="{FF2B5EF4-FFF2-40B4-BE49-F238E27FC236}">
                <a16:creationId xmlns:a16="http://schemas.microsoft.com/office/drawing/2014/main" id="{EF3B0674-EDAD-35E6-26B4-ED94DE148C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CH"/>
          </a:p>
        </p:txBody>
      </p:sp>
      <p:sp>
        <p:nvSpPr>
          <p:cNvPr id="6" name="Foliennummernplatzhalter 5">
            <a:extLst>
              <a:ext uri="{FF2B5EF4-FFF2-40B4-BE49-F238E27FC236}">
                <a16:creationId xmlns:a16="http://schemas.microsoft.com/office/drawing/2014/main" id="{96A49708-0FD7-7650-EE23-F42A42FE3D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5E41F5-ED59-49C7-B8C2-332C729D1732}" type="slidenum">
              <a:rPr lang="de-CH" smtClean="0"/>
              <a:t>‹Nr.›</a:t>
            </a:fld>
            <a:endParaRPr lang="de-CH"/>
          </a:p>
        </p:txBody>
      </p:sp>
    </p:spTree>
    <p:extLst>
      <p:ext uri="{BB962C8B-B14F-4D97-AF65-F5344CB8AC3E}">
        <p14:creationId xmlns:p14="http://schemas.microsoft.com/office/powerpoint/2010/main" val="3437392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07247C-8A8B-71EE-C120-C87D252EDD86}"/>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D8ED5C13-A149-8B86-FFCB-D0C458012A5F}"/>
              </a:ext>
            </a:extLst>
          </p:cNvPr>
          <p:cNvSpPr>
            <a:spLocks noGrp="1"/>
          </p:cNvSpPr>
          <p:nvPr>
            <p:ph idx="1"/>
          </p:nvPr>
        </p:nvSpPr>
        <p:spPr>
          <a:xfrm>
            <a:off x="838200" y="2215662"/>
            <a:ext cx="10515600" cy="3975552"/>
          </a:xfrm>
        </p:spPr>
        <p:txBody>
          <a:bodyPr/>
          <a:lstStyle/>
          <a:p>
            <a:pPr marL="0" indent="0">
              <a:buNone/>
            </a:pPr>
            <a:r>
              <a:rPr lang="de-CH" b="1" dirty="0"/>
              <a:t>Herzlich willkommen</a:t>
            </a:r>
          </a:p>
          <a:p>
            <a:pPr marL="0" indent="0">
              <a:buNone/>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04948E3F-4C49-6CBA-53A0-E1E2B6FEF12C}"/>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C3E6FE6A-5FF1-5824-CC2B-948C4900C3C6}"/>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AA0009AE-BE0C-8B02-ED83-3DFFD49146C1}"/>
              </a:ext>
            </a:extLst>
          </p:cNvPr>
          <p:cNvPicPr>
            <a:picLocks noChangeAspect="1"/>
          </p:cNvPicPr>
          <p:nvPr/>
        </p:nvPicPr>
        <p:blipFill>
          <a:blip r:embed="rId4"/>
          <a:srcRect b="27522"/>
          <a:stretch/>
        </p:blipFill>
        <p:spPr>
          <a:xfrm>
            <a:off x="838200" y="342982"/>
            <a:ext cx="4724809" cy="1281409"/>
          </a:xfrm>
          <a:prstGeom prst="rect">
            <a:avLst/>
          </a:prstGeom>
        </p:spPr>
      </p:pic>
      <p:pic>
        <p:nvPicPr>
          <p:cNvPr id="8" name="Grafik 7">
            <a:extLst>
              <a:ext uri="{FF2B5EF4-FFF2-40B4-BE49-F238E27FC236}">
                <a16:creationId xmlns:a16="http://schemas.microsoft.com/office/drawing/2014/main" id="{BB4B2B97-9D8A-4A4F-ED1E-74E9FB21C8FB}"/>
              </a:ext>
            </a:extLst>
          </p:cNvPr>
          <p:cNvPicPr>
            <a:picLocks noChangeAspect="1"/>
          </p:cNvPicPr>
          <p:nvPr/>
        </p:nvPicPr>
        <p:blipFill>
          <a:blip r:embed="rId5"/>
          <a:stretch>
            <a:fillRect/>
          </a:stretch>
        </p:blipFill>
        <p:spPr>
          <a:xfrm>
            <a:off x="972373" y="2872256"/>
            <a:ext cx="4968671" cy="3177815"/>
          </a:xfrm>
          <a:prstGeom prst="rect">
            <a:avLst/>
          </a:prstGeom>
        </p:spPr>
      </p:pic>
    </p:spTree>
    <p:extLst>
      <p:ext uri="{BB962C8B-B14F-4D97-AF65-F5344CB8AC3E}">
        <p14:creationId xmlns:p14="http://schemas.microsoft.com/office/powerpoint/2010/main" val="3573439680"/>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1E61D-A4E1-650E-AE4D-EB76D79CBEC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4B7389D-1C7F-24F4-BE70-394E89D898E1}"/>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63464861-5346-629E-42CB-F7153209F572}"/>
              </a:ext>
            </a:extLst>
          </p:cNvPr>
          <p:cNvSpPr>
            <a:spLocks noGrp="1"/>
          </p:cNvSpPr>
          <p:nvPr>
            <p:ph idx="1"/>
          </p:nvPr>
        </p:nvSpPr>
        <p:spPr>
          <a:xfrm>
            <a:off x="838200" y="2215662"/>
            <a:ext cx="10515600" cy="3975552"/>
          </a:xfrm>
        </p:spPr>
        <p:txBody>
          <a:bodyPr>
            <a:normAutofit fontScale="92500" lnSpcReduction="10000"/>
          </a:bodyPr>
          <a:lstStyle/>
          <a:p>
            <a:pPr marL="0" indent="0">
              <a:buNone/>
            </a:pPr>
            <a:r>
              <a:rPr lang="de-CH" b="1" dirty="0">
                <a:solidFill>
                  <a:srgbClr val="1F1F1F"/>
                </a:solidFill>
                <a:latin typeface="Google Sans"/>
              </a:rPr>
              <a:t>Eigenständigkeit</a:t>
            </a:r>
          </a:p>
          <a:p>
            <a:pPr marL="0" indent="0">
              <a:buNone/>
            </a:pPr>
            <a:endParaRPr lang="de-CH" b="1" dirty="0">
              <a:solidFill>
                <a:srgbClr val="1F1F1F"/>
              </a:solidFill>
              <a:latin typeface="Google Sans"/>
            </a:endParaRPr>
          </a:p>
          <a:p>
            <a:pPr marL="0" indent="0">
              <a:buNone/>
            </a:pPr>
            <a:r>
              <a:rPr lang="de-CH" b="1" dirty="0"/>
              <a:t>3. Attraktivität erhalten und fördern:</a:t>
            </a:r>
            <a:br>
              <a:rPr lang="de-CH" dirty="0"/>
            </a:br>
            <a:r>
              <a:rPr lang="de-CH" dirty="0"/>
              <a:t>Eine Gemeinde bleibt lebendig, wenn sie attraktiv für Familien, Unternehmen und Vereine bleibt. Dazu gehören ein gutes Schulangebot, Freizeitmöglichkeiten, eine lebendige Kultur und ein ansprechendes Wohnumfeld.</a:t>
            </a:r>
          </a:p>
          <a:p>
            <a:pPr marL="0" indent="0">
              <a:buNone/>
            </a:pPr>
            <a:r>
              <a:rPr lang="de-CH" b="1" dirty="0"/>
              <a:t>4. Verwaltung modernisieren:</a:t>
            </a:r>
            <a:br>
              <a:rPr lang="de-CH" dirty="0"/>
            </a:br>
            <a:r>
              <a:rPr lang="de-CH" dirty="0"/>
              <a:t>Die Verwaltung muss effizient und serviceorientiert arbeiten. Digitalisierung, Weiterbildung der Mitarbeitenden und ein gutes Arbeitsklima sichern die Leistungsfähigkeit langfristig.</a:t>
            </a:r>
          </a:p>
          <a:p>
            <a:endParaRPr lang="de-CH" dirty="0">
              <a:solidFill>
                <a:srgbClr val="1F1F1F"/>
              </a:solidFill>
              <a:latin typeface="Google Sans"/>
            </a:endParaRPr>
          </a:p>
        </p:txBody>
      </p:sp>
      <p:pic>
        <p:nvPicPr>
          <p:cNvPr id="4" name="Grafik 3" descr="Ein Bild, das Text, Schrift, Screenshot enthält.&#10;&#10;KI-generierte Inhalte können fehlerhaft sein.">
            <a:extLst>
              <a:ext uri="{FF2B5EF4-FFF2-40B4-BE49-F238E27FC236}">
                <a16:creationId xmlns:a16="http://schemas.microsoft.com/office/drawing/2014/main" id="{ACAFB103-228E-BE4C-B372-18CE9E237DF9}"/>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2BE91857-FBF8-2902-E2B8-975280C74B7A}"/>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5531CAB2-3C39-76C5-B67E-F9F414F240E4}"/>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535236528"/>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F31A6-4539-2144-FBA4-D35A68C3B32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4117B48-6180-4195-5D89-2E3FFD24A47E}"/>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E9F3615F-F5B7-8381-5FC9-6F04D7594A6A}"/>
              </a:ext>
            </a:extLst>
          </p:cNvPr>
          <p:cNvSpPr>
            <a:spLocks noGrp="1"/>
          </p:cNvSpPr>
          <p:nvPr>
            <p:ph idx="1"/>
          </p:nvPr>
        </p:nvSpPr>
        <p:spPr>
          <a:xfrm>
            <a:off x="838200" y="2215662"/>
            <a:ext cx="10515600" cy="3975552"/>
          </a:xfrm>
        </p:spPr>
        <p:txBody>
          <a:bodyPr>
            <a:normAutofit lnSpcReduction="10000"/>
          </a:bodyPr>
          <a:lstStyle/>
          <a:p>
            <a:pPr marL="0" indent="0">
              <a:buNone/>
            </a:pPr>
            <a:r>
              <a:rPr lang="de-CH" b="1" dirty="0">
                <a:solidFill>
                  <a:srgbClr val="1F1F1F"/>
                </a:solidFill>
                <a:latin typeface="Google Sans"/>
              </a:rPr>
              <a:t>Eigenständigkeit</a:t>
            </a:r>
          </a:p>
          <a:p>
            <a:pPr marL="0" indent="0">
              <a:buNone/>
            </a:pPr>
            <a:r>
              <a:rPr lang="de-CH" b="1" dirty="0"/>
              <a:t>5. Bürgernähe und Mitwirkung:</a:t>
            </a:r>
            <a:br>
              <a:rPr lang="de-CH" dirty="0"/>
            </a:br>
            <a:r>
              <a:rPr lang="de-CH" dirty="0"/>
              <a:t>Die Bevölkerung soll aktiv informiert und in Entscheidungsprozesse eingebunden werden. Partizipation stärkt das Vertrauen und fördert das Verantwortungsbewusstsein aller.</a:t>
            </a:r>
          </a:p>
          <a:p>
            <a:pPr marL="0" indent="0">
              <a:buNone/>
            </a:pPr>
            <a:r>
              <a:rPr lang="de-CH" b="1" dirty="0"/>
              <a:t>6.Nachhaltigkeit ernst nehmen:</a:t>
            </a:r>
            <a:br>
              <a:rPr lang="de-CH" dirty="0"/>
            </a:br>
            <a:r>
              <a:rPr lang="de-CH" dirty="0"/>
              <a:t>Umweltbewusstes Handeln, ein schonender Umgang mit Ressourcen und das Fördern lokaler Kreisläufe sind essenziell, damit kommende Generationen ebenfalls eine lebenswerte Gemeinde vorfinden</a:t>
            </a:r>
          </a:p>
          <a:p>
            <a:endParaRPr lang="de-CH" dirty="0">
              <a:solidFill>
                <a:srgbClr val="1F1F1F"/>
              </a:solidFill>
              <a:latin typeface="Google Sans"/>
            </a:endParaRPr>
          </a:p>
        </p:txBody>
      </p:sp>
      <p:pic>
        <p:nvPicPr>
          <p:cNvPr id="4" name="Grafik 3" descr="Ein Bild, das Text, Schrift, Screenshot enthält.&#10;&#10;KI-generierte Inhalte können fehlerhaft sein.">
            <a:extLst>
              <a:ext uri="{FF2B5EF4-FFF2-40B4-BE49-F238E27FC236}">
                <a16:creationId xmlns:a16="http://schemas.microsoft.com/office/drawing/2014/main" id="{5C58B7AC-51E5-7627-DC06-E131BD63548E}"/>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4970C174-F7D7-11EF-98C2-3B0A8EC9FC36}"/>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E9C10D7A-629A-6AC8-1C1E-79B5A414864F}"/>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298450512"/>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28819-46A3-5D46-5C53-B3E3E34C06E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045507C-F830-5C99-5F95-7F7D708DAD61}"/>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5973A379-ABC7-92B5-741A-14D80C067834}"/>
              </a:ext>
            </a:extLst>
          </p:cNvPr>
          <p:cNvSpPr>
            <a:spLocks noGrp="1"/>
          </p:cNvSpPr>
          <p:nvPr>
            <p:ph idx="1"/>
          </p:nvPr>
        </p:nvSpPr>
        <p:spPr>
          <a:xfrm>
            <a:off x="838200" y="2215662"/>
            <a:ext cx="10515600" cy="3975552"/>
          </a:xfrm>
        </p:spPr>
        <p:txBody>
          <a:bodyPr/>
          <a:lstStyle/>
          <a:p>
            <a:pPr marL="0" indent="0">
              <a:buNone/>
            </a:pPr>
            <a:r>
              <a:rPr lang="de-CH" b="1" dirty="0"/>
              <a:t>Restaurant Blume</a:t>
            </a:r>
          </a:p>
          <a:p>
            <a:endParaRPr lang="de-CH" dirty="0"/>
          </a:p>
          <a:p>
            <a:r>
              <a:rPr lang="de-CH" dirty="0"/>
              <a:t>Was will die Bevölkerung?</a:t>
            </a:r>
          </a:p>
          <a:p>
            <a:r>
              <a:rPr lang="de-CH" dirty="0"/>
              <a:t>Was ist es dem Steuerzahler wert?</a:t>
            </a:r>
          </a:p>
          <a:p>
            <a:r>
              <a:rPr lang="de-CH" dirty="0"/>
              <a:t>Welche Ansprüche haben wir an diesen Saal?</a:t>
            </a:r>
          </a:p>
        </p:txBody>
      </p:sp>
      <p:pic>
        <p:nvPicPr>
          <p:cNvPr id="4" name="Grafik 3" descr="Ein Bild, das Text, Schrift, Screenshot enthält.&#10;&#10;KI-generierte Inhalte können fehlerhaft sein.">
            <a:extLst>
              <a:ext uri="{FF2B5EF4-FFF2-40B4-BE49-F238E27FC236}">
                <a16:creationId xmlns:a16="http://schemas.microsoft.com/office/drawing/2014/main" id="{588F72FC-F713-BB4D-E45E-2F61C86F030F}"/>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1901705D-45DA-DC00-1A86-E8651F7A4322}"/>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31E807AC-E3D4-29AC-56FA-1A85EF44AA3A}"/>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3489454556"/>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F40CD-245E-1B09-412F-B4B2641948F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E3EC43A-A7CB-2A7C-60E6-2CCB9E13C077}"/>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4BBB2972-9CDD-3FE1-EEEA-E60BA25BBD22}"/>
              </a:ext>
            </a:extLst>
          </p:cNvPr>
          <p:cNvSpPr>
            <a:spLocks noGrp="1"/>
          </p:cNvSpPr>
          <p:nvPr>
            <p:ph idx="1"/>
          </p:nvPr>
        </p:nvSpPr>
        <p:spPr>
          <a:xfrm>
            <a:off x="838200" y="2215662"/>
            <a:ext cx="10515600" cy="3975552"/>
          </a:xfrm>
        </p:spPr>
        <p:txBody>
          <a:bodyPr>
            <a:normAutofit/>
          </a:bodyPr>
          <a:lstStyle/>
          <a:p>
            <a:pPr marL="0" indent="0">
              <a:buNone/>
            </a:pPr>
            <a:r>
              <a:rPr lang="de-CH" b="1" dirty="0"/>
              <a:t>Restaurant Blume</a:t>
            </a:r>
          </a:p>
          <a:p>
            <a:pPr>
              <a:buNone/>
            </a:pPr>
            <a:br>
              <a:rPr lang="de-CH" dirty="0"/>
            </a:br>
            <a:r>
              <a:rPr lang="de-CH" b="1" dirty="0"/>
              <a:t>Was will die Bevölkerung? </a:t>
            </a:r>
            <a:br>
              <a:rPr lang="de-CH" dirty="0"/>
            </a:br>
            <a:r>
              <a:rPr lang="de-CH" dirty="0"/>
              <a:t>Ein öffentlich zugänglicher Ort für Jung und Alt</a:t>
            </a:r>
          </a:p>
          <a:p>
            <a:pPr>
              <a:buFont typeface="Arial" panose="020B0604020202020204" pitchFamily="34" charset="0"/>
              <a:buChar char="•"/>
            </a:pPr>
            <a:r>
              <a:rPr lang="de-CH" dirty="0"/>
              <a:t>Raum für kulturelle Anlässe, Vereinsversammlungen, Familienfeiern und Gemeindeanlässe</a:t>
            </a:r>
          </a:p>
          <a:p>
            <a:pPr>
              <a:buFont typeface="Arial" panose="020B0604020202020204" pitchFamily="34" charset="0"/>
              <a:buChar char="•"/>
            </a:pPr>
            <a:r>
              <a:rPr lang="de-CH" dirty="0"/>
              <a:t>Ein gastfreundlicher Betrieb mit einem attraktiven kulinarischen Angebot</a:t>
            </a:r>
          </a:p>
          <a:p>
            <a:pPr marL="0" indent="0">
              <a:buNone/>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5119D06A-C57B-75F3-0E02-59BEBEFCD2B0}"/>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E97237B4-35E0-0ED1-BE64-F7E9C7D8A960}"/>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7C2CFFF1-31C2-FEA0-C910-DD31ABBA4681}"/>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2991669821"/>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CEB8A-027C-97D1-8E20-44561A108DE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8C40AEA-8729-4BA7-4CD7-9A0BC4AF19D0}"/>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306DC197-B12E-8477-1F4F-80BA7CA57D4B}"/>
              </a:ext>
            </a:extLst>
          </p:cNvPr>
          <p:cNvSpPr>
            <a:spLocks noGrp="1"/>
          </p:cNvSpPr>
          <p:nvPr>
            <p:ph idx="1"/>
          </p:nvPr>
        </p:nvSpPr>
        <p:spPr>
          <a:xfrm>
            <a:off x="838200" y="2215662"/>
            <a:ext cx="10515600" cy="3975552"/>
          </a:xfrm>
        </p:spPr>
        <p:txBody>
          <a:bodyPr>
            <a:normAutofit/>
          </a:bodyPr>
          <a:lstStyle/>
          <a:p>
            <a:pPr marL="0" indent="0">
              <a:buNone/>
            </a:pPr>
            <a:r>
              <a:rPr lang="de-CH" b="1" dirty="0"/>
              <a:t>Restaurant Blume</a:t>
            </a:r>
          </a:p>
          <a:p>
            <a:pPr marL="0" indent="0">
              <a:buNone/>
            </a:pPr>
            <a:br>
              <a:rPr lang="de-CH" dirty="0"/>
            </a:br>
            <a:r>
              <a:rPr lang="de-CH" b="1" dirty="0"/>
              <a:t>Was ist es dem Steuerzahler wert?</a:t>
            </a:r>
            <a:br>
              <a:rPr lang="de-CH" dirty="0"/>
            </a:br>
            <a:endParaRPr lang="de-CH" dirty="0"/>
          </a:p>
          <a:p>
            <a:r>
              <a:rPr lang="de-CH" dirty="0"/>
              <a:t>Wie hoch ist die Bereitschaft, mit Steuergeldern einen Beitrag zur Erhaltung zu leisten?</a:t>
            </a:r>
          </a:p>
          <a:p>
            <a:pPr>
              <a:buFont typeface="Arial" panose="020B0604020202020204" pitchFamily="34" charset="0"/>
              <a:buChar char="•"/>
            </a:pPr>
            <a:r>
              <a:rPr lang="de-CH" dirty="0"/>
              <a:t>Gibt es alternative Finanzierungsmodelle (z.B. öffentliche-private Partnerschaften, Vermietung für Veranstaltungen)?</a:t>
            </a:r>
          </a:p>
          <a:p>
            <a:pPr>
              <a:buNone/>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568B9CD8-D055-53E7-E379-319FF0401A1F}"/>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707A4EE3-03A8-4178-2216-D1BACD3191C3}"/>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08E6A93C-4297-B346-074D-3D2BCAAF53D0}"/>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4284554423"/>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27A70-7ADD-F2E1-9F58-BC04E5BF01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6DBADA5-663D-C78B-3CCC-9A43E1E64D82}"/>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1842B48C-44C2-851F-2EDE-59ABA999D9BC}"/>
              </a:ext>
            </a:extLst>
          </p:cNvPr>
          <p:cNvSpPr>
            <a:spLocks noGrp="1"/>
          </p:cNvSpPr>
          <p:nvPr>
            <p:ph idx="1"/>
          </p:nvPr>
        </p:nvSpPr>
        <p:spPr>
          <a:xfrm>
            <a:off x="838200" y="2215662"/>
            <a:ext cx="10515600" cy="3975552"/>
          </a:xfrm>
        </p:spPr>
        <p:txBody>
          <a:bodyPr>
            <a:normAutofit/>
          </a:bodyPr>
          <a:lstStyle/>
          <a:p>
            <a:pPr marL="0" indent="0">
              <a:buNone/>
            </a:pPr>
            <a:r>
              <a:rPr lang="de-CH" b="1" dirty="0"/>
              <a:t>Restaurant Blume</a:t>
            </a:r>
          </a:p>
          <a:p>
            <a:pPr>
              <a:buNone/>
            </a:pPr>
            <a:r>
              <a:rPr lang="de-CH" b="1" dirty="0"/>
              <a:t>Welche Ansprüche haben wir an diesen Saal?</a:t>
            </a:r>
            <a:endParaRPr lang="de-CH" dirty="0"/>
          </a:p>
          <a:p>
            <a:pPr>
              <a:buFont typeface="Arial" panose="020B0604020202020204" pitchFamily="34" charset="0"/>
              <a:buChar char="•"/>
            </a:pPr>
            <a:r>
              <a:rPr lang="de-CH" dirty="0"/>
              <a:t>Er soll flexibel nutzbar sein: für Feste, Konzerte, Theater, Gemeindeanlässe und Vereinsaktivitäten.</a:t>
            </a:r>
          </a:p>
          <a:p>
            <a:pPr>
              <a:buFont typeface="Arial" panose="020B0604020202020204" pitchFamily="34" charset="0"/>
              <a:buChar char="•"/>
            </a:pPr>
            <a:r>
              <a:rPr lang="de-CH" dirty="0"/>
              <a:t>Die Infrastruktur (z.B. Küche, Bühne, Technik) muss funktional und zeitgemäss sein.</a:t>
            </a:r>
          </a:p>
          <a:p>
            <a:pPr>
              <a:buFont typeface="Arial" panose="020B0604020202020204" pitchFamily="34" charset="0"/>
              <a:buChar char="•"/>
            </a:pPr>
            <a:r>
              <a:rPr lang="de-CH" dirty="0"/>
              <a:t>Er soll für die Bevölkerung erschwinglich mietbar sein und eine einladende Atmosphäre bieten.</a:t>
            </a:r>
          </a:p>
          <a:p>
            <a:pPr>
              <a:buNone/>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F6541ACF-14DE-1EFB-356F-81FC6A4B27EB}"/>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62BF8AA6-2156-8D32-369A-58A77AABFBB9}"/>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798A3808-80BF-DDDB-6C39-BA6E502A035F}"/>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49150017"/>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BDD4E-1E4C-BC9C-10AF-FB96D5B7BB0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1C72DC5-090F-6D02-FDDD-B036DD870581}"/>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5C0B7087-A3D8-E0B4-2E17-DED4EBC531EB}"/>
              </a:ext>
            </a:extLst>
          </p:cNvPr>
          <p:cNvSpPr>
            <a:spLocks noGrp="1"/>
          </p:cNvSpPr>
          <p:nvPr>
            <p:ph idx="1"/>
          </p:nvPr>
        </p:nvSpPr>
        <p:spPr>
          <a:xfrm>
            <a:off x="838200" y="2215662"/>
            <a:ext cx="10515600" cy="3975552"/>
          </a:xfrm>
        </p:spPr>
        <p:txBody>
          <a:bodyPr/>
          <a:lstStyle/>
          <a:p>
            <a:pPr marL="0" indent="0">
              <a:buNone/>
            </a:pPr>
            <a:r>
              <a:rPr lang="de-CH" b="1" dirty="0"/>
              <a:t>Restaurant Blume</a:t>
            </a:r>
          </a:p>
          <a:p>
            <a:pPr marL="0" indent="0">
              <a:buNone/>
            </a:pPr>
            <a:br>
              <a:rPr lang="de-CH" dirty="0"/>
            </a:br>
            <a:r>
              <a:rPr lang="de-CH" dirty="0"/>
              <a:t>Es geht darum, die richtige Balance zu finden: zwischen wirtschaftlicher Vernunft, sozialer Verantwortung und dem Erhalt eines wichtigen kulturellen Guts.</a:t>
            </a:r>
          </a:p>
        </p:txBody>
      </p:sp>
      <p:pic>
        <p:nvPicPr>
          <p:cNvPr id="4" name="Grafik 3" descr="Ein Bild, das Text, Schrift, Screenshot enthält.&#10;&#10;KI-generierte Inhalte können fehlerhaft sein.">
            <a:extLst>
              <a:ext uri="{FF2B5EF4-FFF2-40B4-BE49-F238E27FC236}">
                <a16:creationId xmlns:a16="http://schemas.microsoft.com/office/drawing/2014/main" id="{B25351FB-4939-1179-3330-C242122A7F48}"/>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CBBB6208-46E2-FD12-414E-5500AFFCE8AB}"/>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565D95B4-0B3C-9F4A-B5B4-3A9D4BA1B818}"/>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3390463459"/>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E8C2E-B094-29BA-3412-BF2EEBAD3B5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2EA63C-B06A-B854-73D1-3BB980BD74EE}"/>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325EBE49-F4EC-1C85-FC34-98CD7815D27C}"/>
              </a:ext>
            </a:extLst>
          </p:cNvPr>
          <p:cNvSpPr>
            <a:spLocks noGrp="1"/>
          </p:cNvSpPr>
          <p:nvPr>
            <p:ph idx="1"/>
          </p:nvPr>
        </p:nvSpPr>
        <p:spPr>
          <a:xfrm>
            <a:off x="838200" y="2215662"/>
            <a:ext cx="10515600" cy="3975552"/>
          </a:xfrm>
        </p:spPr>
        <p:txBody>
          <a:bodyPr>
            <a:normAutofit/>
          </a:bodyPr>
          <a:lstStyle/>
          <a:p>
            <a:pPr marL="0" indent="0">
              <a:buNone/>
            </a:pPr>
            <a:r>
              <a:rPr lang="de-CH" b="1" dirty="0"/>
              <a:t>Schule</a:t>
            </a:r>
          </a:p>
          <a:p>
            <a:r>
              <a:rPr lang="de-CH" dirty="0"/>
              <a:t>In der Schule haben wir Herausforderungen:</a:t>
            </a:r>
          </a:p>
          <a:p>
            <a:endParaRPr lang="de-CH" dirty="0"/>
          </a:p>
          <a:p>
            <a:pPr>
              <a:buFontTx/>
              <a:buChar char="-"/>
            </a:pPr>
            <a:r>
              <a:rPr lang="de-CH" dirty="0"/>
              <a:t>Informationen </a:t>
            </a:r>
            <a:r>
              <a:rPr lang="de-CH"/>
              <a:t>/ Kommunikation</a:t>
            </a:r>
            <a:endParaRPr lang="de-CH" dirty="0"/>
          </a:p>
          <a:p>
            <a:pPr>
              <a:buFontTx/>
              <a:buChar char="-"/>
            </a:pPr>
            <a:r>
              <a:rPr lang="de-CH" dirty="0"/>
              <a:t>Lehrermangel</a:t>
            </a:r>
          </a:p>
          <a:p>
            <a:pPr>
              <a:buFontTx/>
              <a:buChar char="-"/>
            </a:pPr>
            <a:r>
              <a:rPr lang="de-CH" dirty="0"/>
              <a:t>Schulraumplanung</a:t>
            </a:r>
          </a:p>
          <a:p>
            <a:pPr marL="0" indent="0">
              <a:buNone/>
            </a:pPr>
            <a:endParaRPr lang="de-CH" dirty="0"/>
          </a:p>
          <a:p>
            <a:pPr>
              <a:buFontTx/>
              <a:buChar char="-"/>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5D13E5AA-4A82-DC98-19DC-83BFF7E3C146}"/>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12686C14-94CA-DF0E-2E32-9332D90155D9}"/>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B354AA64-8CA0-2C87-F359-EFFC600EB055}"/>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4021262896"/>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5B033-6BE6-0B8C-5127-4EC2F090F43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4BB9A79-40CE-67A8-9E7B-BB973E141E1B}"/>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4B6D6CE8-7666-5F22-40C5-EE2EFDBF6AA3}"/>
              </a:ext>
            </a:extLst>
          </p:cNvPr>
          <p:cNvSpPr>
            <a:spLocks noGrp="1"/>
          </p:cNvSpPr>
          <p:nvPr>
            <p:ph idx="1"/>
          </p:nvPr>
        </p:nvSpPr>
        <p:spPr>
          <a:xfrm>
            <a:off x="838200" y="2215662"/>
            <a:ext cx="10515600" cy="3975552"/>
          </a:xfrm>
        </p:spPr>
        <p:txBody>
          <a:bodyPr>
            <a:normAutofit/>
          </a:bodyPr>
          <a:lstStyle/>
          <a:p>
            <a:pPr marL="0" indent="0">
              <a:buNone/>
            </a:pPr>
            <a:r>
              <a:rPr lang="de-CH" b="1" dirty="0"/>
              <a:t>Schule</a:t>
            </a:r>
          </a:p>
          <a:p>
            <a:pPr marL="0" indent="0">
              <a:buNone/>
            </a:pPr>
            <a:r>
              <a:rPr lang="de-CH" b="1" dirty="0"/>
              <a:t>1. Information und Kommunikation</a:t>
            </a:r>
            <a:br>
              <a:rPr lang="de-CH" dirty="0"/>
            </a:br>
            <a:r>
              <a:rPr lang="de-CH" dirty="0"/>
              <a:t>Eine offene, transparente Kommunikation zwischen Schule, Eltern, Behörden und Bevölkerung ist entscheidend.</a:t>
            </a:r>
          </a:p>
          <a:p>
            <a:pPr>
              <a:buFontTx/>
              <a:buChar char="-"/>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BBDB0ED3-3C06-7145-9324-AA247A2107DC}"/>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570EA1C5-922A-DF0D-7B19-33FAE8E60C34}"/>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9975B4DB-280C-D7C5-8E83-A49F763E3CEA}"/>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423222968"/>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B6033-CC25-E33D-35E6-19008A57F55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60F3587-D622-C2C2-62DF-FEA98AE45037}"/>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5536B34D-3E7A-0DE8-EEFF-F98CECC9E16D}"/>
              </a:ext>
            </a:extLst>
          </p:cNvPr>
          <p:cNvSpPr>
            <a:spLocks noGrp="1"/>
          </p:cNvSpPr>
          <p:nvPr>
            <p:ph idx="1"/>
          </p:nvPr>
        </p:nvSpPr>
        <p:spPr>
          <a:xfrm>
            <a:off x="838200" y="2215662"/>
            <a:ext cx="10515600" cy="3975552"/>
          </a:xfrm>
        </p:spPr>
        <p:txBody>
          <a:bodyPr>
            <a:normAutofit/>
          </a:bodyPr>
          <a:lstStyle/>
          <a:p>
            <a:pPr marL="0" indent="0">
              <a:buNone/>
            </a:pPr>
            <a:r>
              <a:rPr lang="de-CH" b="1" dirty="0"/>
              <a:t>Schule</a:t>
            </a:r>
          </a:p>
          <a:p>
            <a:pPr>
              <a:buNone/>
            </a:pPr>
            <a:r>
              <a:rPr lang="de-CH" b="1" dirty="0"/>
              <a:t>2. Lehrermangel</a:t>
            </a:r>
            <a:br>
              <a:rPr lang="de-CH" dirty="0"/>
            </a:br>
            <a:r>
              <a:rPr lang="de-CH" dirty="0"/>
              <a:t>Wie überall spüren auch wir den zunehmenden Lehrermangel.</a:t>
            </a:r>
          </a:p>
          <a:p>
            <a:pPr>
              <a:buFont typeface="Arial" panose="020B0604020202020204" pitchFamily="34" charset="0"/>
              <a:buChar char="•"/>
            </a:pPr>
            <a:r>
              <a:rPr lang="de-CH" dirty="0"/>
              <a:t>Wir müssen attraktive Arbeitsbedingungen bieten (z.B. gutes Arbeitsklima, Weiterbildungsmöglichkeiten, moderne Infrastruktur)</a:t>
            </a:r>
          </a:p>
          <a:p>
            <a:pPr marL="0" indent="0">
              <a:buNone/>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C2A7E2A6-FD6E-579A-D3C6-23083E2CA14E}"/>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24DFF499-7FD5-4191-9144-C64BA104BDEF}"/>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042676AD-CA4A-DE43-3244-24108CC4A5A2}"/>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4060117937"/>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AE077-4674-161D-6149-5DBF3CAF298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EBA0F0C-036F-E87A-21B8-17F1009E8B21}"/>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89D18546-A283-B897-411E-7B6346537D29}"/>
              </a:ext>
            </a:extLst>
          </p:cNvPr>
          <p:cNvSpPr>
            <a:spLocks noGrp="1"/>
          </p:cNvSpPr>
          <p:nvPr>
            <p:ph idx="1"/>
          </p:nvPr>
        </p:nvSpPr>
        <p:spPr>
          <a:xfrm>
            <a:off x="838200" y="2215662"/>
            <a:ext cx="10515600" cy="3975552"/>
          </a:xfrm>
        </p:spPr>
        <p:txBody>
          <a:bodyPr/>
          <a:lstStyle/>
          <a:p>
            <a:pPr marL="0" indent="0">
              <a:buNone/>
            </a:pPr>
            <a:r>
              <a:rPr lang="de-CH" b="1" dirty="0"/>
              <a:t>Information / </a:t>
            </a:r>
            <a:r>
              <a:rPr lang="de-CH" b="1" i="0" dirty="0">
                <a:solidFill>
                  <a:srgbClr val="1F1F1F"/>
                </a:solidFill>
                <a:effectLst/>
                <a:latin typeface="Google Sans"/>
              </a:rPr>
              <a:t>Kommunikation</a:t>
            </a:r>
          </a:p>
          <a:p>
            <a:endParaRPr lang="de-CH" dirty="0">
              <a:solidFill>
                <a:srgbClr val="1F1F1F"/>
              </a:solidFill>
              <a:latin typeface="Google Sans"/>
            </a:endParaRPr>
          </a:p>
          <a:p>
            <a:pPr>
              <a:buFontTx/>
              <a:buChar char="-"/>
            </a:pPr>
            <a:r>
              <a:rPr lang="de-CH" dirty="0">
                <a:solidFill>
                  <a:srgbClr val="1F1F1F"/>
                </a:solidFill>
                <a:latin typeface="Google Sans"/>
              </a:rPr>
              <a:t>Wie sollen die Bevölkerung informiert werden?</a:t>
            </a:r>
          </a:p>
          <a:p>
            <a:pPr>
              <a:buFontTx/>
              <a:buChar char="-"/>
            </a:pPr>
            <a:r>
              <a:rPr lang="de-CH" dirty="0">
                <a:solidFill>
                  <a:srgbClr val="1F1F1F"/>
                </a:solidFill>
                <a:latin typeface="Google Sans"/>
              </a:rPr>
              <a:t>Was interessiert die Bevölkerung?</a:t>
            </a:r>
          </a:p>
          <a:p>
            <a:pPr>
              <a:buFontTx/>
              <a:buChar char="-"/>
            </a:pPr>
            <a:r>
              <a:rPr lang="de-CH" dirty="0">
                <a:solidFill>
                  <a:srgbClr val="1F1F1F"/>
                </a:solidFill>
                <a:latin typeface="Google Sans"/>
              </a:rPr>
              <a:t>Wird genügend informiert?</a:t>
            </a: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2193BF7F-FEE7-6FBB-5ED7-25F75F3EC238}"/>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62B96575-7049-C9C6-291D-4AFCE93F5CE1}"/>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A1AEF531-6FBD-7382-102E-8E24B76A9BAD}"/>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3413451861"/>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F27ED-5ACC-6F31-3EA3-E9853C160FC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A604039-0BE5-58FC-E7AE-EEED77EA4E77}"/>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3CDE1C6A-69B3-FCDB-F9A6-6C6257A35FFE}"/>
              </a:ext>
            </a:extLst>
          </p:cNvPr>
          <p:cNvSpPr>
            <a:spLocks noGrp="1"/>
          </p:cNvSpPr>
          <p:nvPr>
            <p:ph idx="1"/>
          </p:nvPr>
        </p:nvSpPr>
        <p:spPr>
          <a:xfrm>
            <a:off x="838200" y="2215662"/>
            <a:ext cx="10515600" cy="3975552"/>
          </a:xfrm>
        </p:spPr>
        <p:txBody>
          <a:bodyPr>
            <a:normAutofit fontScale="92500"/>
          </a:bodyPr>
          <a:lstStyle/>
          <a:p>
            <a:pPr marL="0" indent="0">
              <a:buNone/>
            </a:pPr>
            <a:r>
              <a:rPr lang="de-CH" b="1" dirty="0"/>
              <a:t>Schule</a:t>
            </a:r>
          </a:p>
          <a:p>
            <a:pPr>
              <a:buNone/>
            </a:pPr>
            <a:r>
              <a:rPr lang="de-CH" b="1" dirty="0"/>
              <a:t>3. Schulraumplanung</a:t>
            </a:r>
            <a:br>
              <a:rPr lang="de-CH" dirty="0"/>
            </a:br>
            <a:r>
              <a:rPr lang="de-CH" dirty="0"/>
              <a:t>Unsere Schule braucht genügend Platz, um auf zukünftige Bedürfnisse reagieren zu können.</a:t>
            </a:r>
          </a:p>
          <a:p>
            <a:pPr>
              <a:buFont typeface="Arial" panose="020B0604020202020204" pitchFamily="34" charset="0"/>
              <a:buChar char="•"/>
            </a:pPr>
            <a:r>
              <a:rPr lang="de-CH" dirty="0"/>
              <a:t>Ein solides Konzept für den mittel- und langfristigen Schulraumbedarf ist notwendig.</a:t>
            </a:r>
          </a:p>
          <a:p>
            <a:pPr>
              <a:buFont typeface="Arial" panose="020B0604020202020204" pitchFamily="34" charset="0"/>
              <a:buChar char="•"/>
            </a:pPr>
            <a:r>
              <a:rPr lang="de-CH" dirty="0"/>
              <a:t>Neubauten, Erweiterungen oder Umnutzungen bestehender Gebäude müssen sorgfältig geplant werden.</a:t>
            </a:r>
          </a:p>
          <a:p>
            <a:pPr>
              <a:buFont typeface="Arial" panose="020B0604020202020204" pitchFamily="34" charset="0"/>
              <a:buChar char="•"/>
            </a:pPr>
            <a:r>
              <a:rPr lang="de-CH" dirty="0"/>
              <a:t>Nachhaltigkeit und Flexibilität der Gebäude spielen eine zentrale Rolle.</a:t>
            </a:r>
          </a:p>
          <a:p>
            <a:pPr>
              <a:buNone/>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306AB5AB-7AE4-4CDF-98D4-D7D55AFDD6B8}"/>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E5C0456C-D8B7-924C-64B9-D0DD7A503EA5}"/>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F4D9E3C3-65CC-1A18-E25C-D38CE89BF3BD}"/>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3842326612"/>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547D6-2B5B-EF05-EA80-A36E2899DA1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18F5AD0-8BC5-C7EB-C4A3-4FAFCABFE601}"/>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3A0BBE43-53B6-F97B-6127-B5D7D93E0872}"/>
              </a:ext>
            </a:extLst>
          </p:cNvPr>
          <p:cNvSpPr>
            <a:spLocks noGrp="1"/>
          </p:cNvSpPr>
          <p:nvPr>
            <p:ph idx="1"/>
          </p:nvPr>
        </p:nvSpPr>
        <p:spPr>
          <a:xfrm>
            <a:off x="838200" y="2215662"/>
            <a:ext cx="10515600" cy="3975552"/>
          </a:xfrm>
        </p:spPr>
        <p:txBody>
          <a:bodyPr>
            <a:normAutofit/>
          </a:bodyPr>
          <a:lstStyle/>
          <a:p>
            <a:pPr marL="0" indent="0">
              <a:buNone/>
            </a:pPr>
            <a:r>
              <a:rPr lang="de-CH" b="1" dirty="0"/>
              <a:t>Verwaltung</a:t>
            </a:r>
          </a:p>
          <a:p>
            <a:pPr marL="0" indent="0">
              <a:buNone/>
            </a:pPr>
            <a:endParaRPr lang="de-CH" b="1" dirty="0"/>
          </a:p>
          <a:p>
            <a:pPr marL="0" indent="0">
              <a:buNone/>
            </a:pPr>
            <a:r>
              <a:rPr lang="de-CH" dirty="0"/>
              <a:t>Wie stelle ich sicher, dass wir ein:</a:t>
            </a:r>
          </a:p>
          <a:p>
            <a:pPr>
              <a:buFontTx/>
              <a:buChar char="-"/>
            </a:pPr>
            <a:r>
              <a:rPr lang="de-CH" dirty="0"/>
              <a:t>leistungsfähige</a:t>
            </a:r>
          </a:p>
          <a:p>
            <a:pPr>
              <a:buFontTx/>
              <a:buChar char="-"/>
            </a:pPr>
            <a:r>
              <a:rPr lang="de-CH" dirty="0"/>
              <a:t>kundenorientierte</a:t>
            </a:r>
          </a:p>
          <a:p>
            <a:pPr>
              <a:buFontTx/>
              <a:buChar char="-"/>
            </a:pPr>
            <a:r>
              <a:rPr lang="de-CH" dirty="0"/>
              <a:t> bezahlbare</a:t>
            </a:r>
          </a:p>
          <a:p>
            <a:pPr marL="0" indent="0">
              <a:buNone/>
            </a:pPr>
            <a:r>
              <a:rPr lang="de-CH" dirty="0"/>
              <a:t>   Verwaltung haben</a:t>
            </a:r>
          </a:p>
          <a:p>
            <a:pPr marL="0" indent="0">
              <a:buNone/>
            </a:pPr>
            <a:endParaRPr lang="de-CH" dirty="0"/>
          </a:p>
          <a:p>
            <a:pPr>
              <a:buFontTx/>
              <a:buChar char="-"/>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980208D0-4523-DBC1-B022-8DFB2CF965E3}"/>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7375AEAC-A9A1-F21B-276B-A98CDD100CFA}"/>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E750D064-5D57-734B-7759-299A7568BB7A}"/>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418132636"/>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49F96-14F8-BF8B-51F0-DF39AD0334A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840954-BEFC-E582-6448-602F6143E9B1}"/>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E14F0787-8824-EB81-2165-9E3348423295}"/>
              </a:ext>
            </a:extLst>
          </p:cNvPr>
          <p:cNvSpPr>
            <a:spLocks noGrp="1"/>
          </p:cNvSpPr>
          <p:nvPr>
            <p:ph idx="1"/>
          </p:nvPr>
        </p:nvSpPr>
        <p:spPr>
          <a:xfrm>
            <a:off x="838200" y="2215662"/>
            <a:ext cx="10515600" cy="3975552"/>
          </a:xfrm>
        </p:spPr>
        <p:txBody>
          <a:bodyPr>
            <a:normAutofit/>
          </a:bodyPr>
          <a:lstStyle/>
          <a:p>
            <a:pPr marL="0" indent="0">
              <a:buNone/>
            </a:pPr>
            <a:r>
              <a:rPr lang="de-CH" b="1" dirty="0"/>
              <a:t>Verwaltung</a:t>
            </a:r>
          </a:p>
          <a:p>
            <a:pPr marL="0" indent="0">
              <a:buNone/>
            </a:pPr>
            <a:endParaRPr lang="de-CH" b="1" dirty="0"/>
          </a:p>
          <a:p>
            <a:pPr>
              <a:buNone/>
            </a:pPr>
            <a:r>
              <a:rPr lang="de-CH" b="1" dirty="0"/>
              <a:t>1. Klare Zielsetzungen und Prioritäten</a:t>
            </a:r>
            <a:endParaRPr lang="de-CH" dirty="0"/>
          </a:p>
          <a:p>
            <a:pPr>
              <a:buFont typeface="Arial" panose="020B0604020202020204" pitchFamily="34" charset="0"/>
              <a:buChar char="•"/>
            </a:pPr>
            <a:r>
              <a:rPr lang="de-CH" dirty="0"/>
              <a:t>Die Verwaltung braucht eine klare Strategie: Was sind die wichtigsten Aufgaben, wo setzen wir Schwerpunkte?</a:t>
            </a:r>
          </a:p>
          <a:p>
            <a:pPr>
              <a:buFont typeface="Arial" panose="020B0604020202020204" pitchFamily="34" charset="0"/>
              <a:buChar char="•"/>
            </a:pPr>
            <a:r>
              <a:rPr lang="de-CH" dirty="0"/>
              <a:t>Regelmässige Überprüfung der Aufgaben: Was ist Pflicht, was Kür? Was kann einfacher oder digital erledigt werden?</a:t>
            </a:r>
          </a:p>
          <a:p>
            <a:pPr marL="0" indent="0">
              <a:buNone/>
            </a:pPr>
            <a:endParaRPr lang="de-CH" dirty="0"/>
          </a:p>
          <a:p>
            <a:pPr>
              <a:buFontTx/>
              <a:buChar char="-"/>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7A5C1245-A294-C270-5ED9-B8F78AE0E49A}"/>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8FE0E41D-61F5-B4DB-F6B1-AB572C4F0AB5}"/>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55DD3A86-362B-72E9-C030-2F6EB740134D}"/>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3175621228"/>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491B5-24F3-465D-5820-B2332DE3C75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0CBE25D-DBEF-E0A6-9B7E-30350BD732D0}"/>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B8176BF9-C73C-B901-8D21-0D4052234252}"/>
              </a:ext>
            </a:extLst>
          </p:cNvPr>
          <p:cNvSpPr>
            <a:spLocks noGrp="1"/>
          </p:cNvSpPr>
          <p:nvPr>
            <p:ph idx="1"/>
          </p:nvPr>
        </p:nvSpPr>
        <p:spPr>
          <a:xfrm>
            <a:off x="838200" y="2215662"/>
            <a:ext cx="10515600" cy="3975552"/>
          </a:xfrm>
        </p:spPr>
        <p:txBody>
          <a:bodyPr>
            <a:normAutofit/>
          </a:bodyPr>
          <a:lstStyle/>
          <a:p>
            <a:pPr marL="0" indent="0">
              <a:buNone/>
            </a:pPr>
            <a:r>
              <a:rPr lang="de-CH" b="1" dirty="0"/>
              <a:t>Verwaltung</a:t>
            </a:r>
          </a:p>
          <a:p>
            <a:pPr marL="0" indent="0">
              <a:buNone/>
            </a:pPr>
            <a:endParaRPr lang="de-CH" b="1" dirty="0"/>
          </a:p>
          <a:p>
            <a:pPr>
              <a:buNone/>
            </a:pPr>
            <a:r>
              <a:rPr lang="de-CH" b="1" dirty="0"/>
              <a:t>2. Förderung von Digitalisierung und Automatisierung</a:t>
            </a:r>
            <a:endParaRPr lang="de-CH" dirty="0"/>
          </a:p>
          <a:p>
            <a:pPr>
              <a:buFont typeface="Arial" panose="020B0604020202020204" pitchFamily="34" charset="0"/>
              <a:buChar char="•"/>
            </a:pPr>
            <a:r>
              <a:rPr lang="de-CH" dirty="0"/>
              <a:t>Prozesse vereinfachen und digitalisieren spart langfristig Ressourcen.</a:t>
            </a:r>
          </a:p>
          <a:p>
            <a:pPr>
              <a:buFont typeface="Arial" panose="020B0604020202020204" pitchFamily="34" charset="0"/>
              <a:buChar char="•"/>
            </a:pPr>
            <a:r>
              <a:rPr lang="de-CH" dirty="0"/>
              <a:t>Online-Dienste für die Bevölkerung (z.B. Anmeldungen, Formulare) erleichtern den Zugang und reduzieren den Aufwand.</a:t>
            </a:r>
          </a:p>
          <a:p>
            <a:pPr>
              <a:buFont typeface="Arial" panose="020B0604020202020204" pitchFamily="34" charset="0"/>
              <a:buChar char="•"/>
            </a:pPr>
            <a:r>
              <a:rPr lang="de-CH" dirty="0"/>
              <a:t>Interne Abläufe modernisieren, um effizienter zu arbeiten.</a:t>
            </a:r>
          </a:p>
          <a:p>
            <a:pPr marL="0" indent="0">
              <a:buNone/>
            </a:pPr>
            <a:endParaRPr lang="de-CH" dirty="0"/>
          </a:p>
          <a:p>
            <a:pPr>
              <a:buFontTx/>
              <a:buChar char="-"/>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E4CBFB1B-3980-0F88-B8DA-4D4C23C39B70}"/>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C9B30F7B-FE94-F921-769C-1E2F41EE22A3}"/>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D4145F1D-DC50-96B1-D27C-33FCA51F335E}"/>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2872277045"/>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A807D-64B9-9845-9B73-7D513D2FBCB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E411D6C-A539-AFE4-10FE-5B7539C58238}"/>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3293711D-2F7D-6586-0779-4772225F83C1}"/>
              </a:ext>
            </a:extLst>
          </p:cNvPr>
          <p:cNvSpPr>
            <a:spLocks noGrp="1"/>
          </p:cNvSpPr>
          <p:nvPr>
            <p:ph idx="1"/>
          </p:nvPr>
        </p:nvSpPr>
        <p:spPr>
          <a:xfrm>
            <a:off x="838200" y="2215662"/>
            <a:ext cx="10515600" cy="3975552"/>
          </a:xfrm>
        </p:spPr>
        <p:txBody>
          <a:bodyPr>
            <a:normAutofit/>
          </a:bodyPr>
          <a:lstStyle/>
          <a:p>
            <a:pPr marL="0" indent="0">
              <a:buNone/>
            </a:pPr>
            <a:r>
              <a:rPr lang="de-CH" b="1" dirty="0"/>
              <a:t>Verwaltung</a:t>
            </a:r>
          </a:p>
          <a:p>
            <a:pPr marL="0" indent="0">
              <a:buNone/>
            </a:pPr>
            <a:endParaRPr lang="de-CH" b="1" dirty="0"/>
          </a:p>
          <a:p>
            <a:pPr>
              <a:buNone/>
            </a:pPr>
            <a:r>
              <a:rPr lang="de-CH" b="1" dirty="0"/>
              <a:t>3. Gut qualifizierte und motivierte Mitarbeitende</a:t>
            </a:r>
            <a:endParaRPr lang="de-CH" dirty="0"/>
          </a:p>
          <a:p>
            <a:pPr>
              <a:buFont typeface="Arial" panose="020B0604020202020204" pitchFamily="34" charset="0"/>
              <a:buChar char="•"/>
            </a:pPr>
            <a:r>
              <a:rPr lang="de-CH" dirty="0"/>
              <a:t>Weiterbildung und Förderung der Mitarbeitenden sind essenziell für Qualität und Effizienz.</a:t>
            </a:r>
          </a:p>
          <a:p>
            <a:pPr>
              <a:buFont typeface="Arial" panose="020B0604020202020204" pitchFamily="34" charset="0"/>
              <a:buChar char="•"/>
            </a:pPr>
            <a:r>
              <a:rPr lang="de-CH" dirty="0"/>
              <a:t>Attraktive Arbeitsbedingungen und ein respektvolles Arbeitsklima helfen, gutes Personal zu gewinnen und zu halten</a:t>
            </a:r>
          </a:p>
          <a:p>
            <a:pPr>
              <a:buNone/>
            </a:pPr>
            <a:endParaRPr lang="de-CH" dirty="0"/>
          </a:p>
          <a:p>
            <a:pPr>
              <a:buFontTx/>
              <a:buChar char="-"/>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2717AA34-CE0F-5128-1F4E-095C1480F0BA}"/>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D2A7636A-AB7B-660D-CD10-20856A5E6750}"/>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7B11A4F7-028B-3BF2-568B-CDD130289829}"/>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1892191112"/>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4B977-8995-2391-4B27-A61212BA1F4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99F90E4-813B-2474-48B3-61ACB03216E5}"/>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FF94EC0C-FF71-40BB-9D3E-5BB8F8D59BB6}"/>
              </a:ext>
            </a:extLst>
          </p:cNvPr>
          <p:cNvSpPr>
            <a:spLocks noGrp="1"/>
          </p:cNvSpPr>
          <p:nvPr>
            <p:ph idx="1"/>
          </p:nvPr>
        </p:nvSpPr>
        <p:spPr>
          <a:xfrm>
            <a:off x="838200" y="2215662"/>
            <a:ext cx="10515600" cy="3975552"/>
          </a:xfrm>
        </p:spPr>
        <p:txBody>
          <a:bodyPr>
            <a:normAutofit/>
          </a:bodyPr>
          <a:lstStyle/>
          <a:p>
            <a:pPr marL="0" indent="0">
              <a:buNone/>
            </a:pPr>
            <a:r>
              <a:rPr lang="de-CH" b="1" dirty="0"/>
              <a:t>Verwaltung</a:t>
            </a:r>
          </a:p>
          <a:p>
            <a:pPr marL="0" indent="0">
              <a:buNone/>
            </a:pPr>
            <a:endParaRPr lang="de-CH" b="1" dirty="0"/>
          </a:p>
          <a:p>
            <a:pPr>
              <a:buNone/>
            </a:pPr>
            <a:r>
              <a:rPr lang="de-CH" b="1" dirty="0"/>
              <a:t>4. Kundenorientierung stärken</a:t>
            </a:r>
            <a:endParaRPr lang="de-CH" dirty="0"/>
          </a:p>
          <a:p>
            <a:pPr>
              <a:buFont typeface="Arial" panose="020B0604020202020204" pitchFamily="34" charset="0"/>
              <a:buChar char="•"/>
            </a:pPr>
            <a:r>
              <a:rPr lang="de-CH" dirty="0"/>
              <a:t>Die Verwaltung soll als Dienstleisterin verstanden werden: Freundlichkeit, Hilfsbereitschaft und Transparenz müssen selbstverständlich sein.</a:t>
            </a:r>
          </a:p>
          <a:p>
            <a:pPr>
              <a:buFont typeface="Arial" panose="020B0604020202020204" pitchFamily="34" charset="0"/>
              <a:buChar char="•"/>
            </a:pPr>
            <a:r>
              <a:rPr lang="de-CH" dirty="0"/>
              <a:t>Regelmässiges Einholen von Feedback der Bevölkerung hilft, Schwächen frühzeitig zu erkennen und zu verbessern.</a:t>
            </a:r>
          </a:p>
          <a:p>
            <a:pPr>
              <a:buNone/>
            </a:pPr>
            <a:endParaRPr lang="de-CH" dirty="0"/>
          </a:p>
          <a:p>
            <a:pPr>
              <a:buFontTx/>
              <a:buChar char="-"/>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18E69D1A-A36C-1400-EFCA-E890389BE190}"/>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A223E685-C1BB-115A-8807-EC81CF9AA434}"/>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FFEEC6B9-EBC1-89D5-46E7-80D59717B098}"/>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2074112412"/>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E2061-2CF5-8FD9-58E1-3586CA0510C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A5A31B6-0161-3AD5-74B8-403AF69FC4DD}"/>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76E8FDBC-5935-4BC7-F180-CABCE0558096}"/>
              </a:ext>
            </a:extLst>
          </p:cNvPr>
          <p:cNvSpPr>
            <a:spLocks noGrp="1"/>
          </p:cNvSpPr>
          <p:nvPr>
            <p:ph idx="1"/>
          </p:nvPr>
        </p:nvSpPr>
        <p:spPr>
          <a:xfrm>
            <a:off x="838200" y="2215662"/>
            <a:ext cx="10515600" cy="3975552"/>
          </a:xfrm>
        </p:spPr>
        <p:txBody>
          <a:bodyPr>
            <a:normAutofit/>
          </a:bodyPr>
          <a:lstStyle/>
          <a:p>
            <a:pPr marL="0" indent="0">
              <a:buNone/>
            </a:pPr>
            <a:r>
              <a:rPr lang="de-CH" b="1" dirty="0"/>
              <a:t>Verwaltung</a:t>
            </a:r>
          </a:p>
          <a:p>
            <a:pPr marL="0" indent="0">
              <a:buNone/>
            </a:pPr>
            <a:endParaRPr lang="de-CH" b="1" dirty="0"/>
          </a:p>
          <a:p>
            <a:pPr>
              <a:buNone/>
            </a:pPr>
            <a:r>
              <a:rPr lang="de-CH" b="1" dirty="0"/>
              <a:t>5. Kostenbewusstsein fördern</a:t>
            </a:r>
            <a:endParaRPr lang="de-CH" dirty="0"/>
          </a:p>
          <a:p>
            <a:pPr>
              <a:buFont typeface="Arial" panose="020B0604020202020204" pitchFamily="34" charset="0"/>
              <a:buChar char="•"/>
            </a:pPr>
            <a:r>
              <a:rPr lang="de-CH" dirty="0"/>
              <a:t>Ausgaben laufend hinterfragen: Wo kann man sinnvoll sparen, ohne die Qualität zu gefährden?</a:t>
            </a:r>
          </a:p>
          <a:p>
            <a:pPr>
              <a:buFont typeface="Arial" panose="020B0604020202020204" pitchFamily="34" charset="0"/>
              <a:buChar char="•"/>
            </a:pPr>
            <a:r>
              <a:rPr lang="de-CH" dirty="0"/>
              <a:t>Bei neuen Projekten Kosten und Nutzen sorgfältig abwägen.</a:t>
            </a:r>
          </a:p>
          <a:p>
            <a:pPr>
              <a:buFont typeface="Arial" panose="020B0604020202020204" pitchFamily="34" charset="0"/>
              <a:buChar char="•"/>
            </a:pPr>
            <a:r>
              <a:rPr lang="de-CH" dirty="0"/>
              <a:t>Synergien mit Nachbargemeinden oder Partnern prüfen (z.B. gemeinsame Dienste).</a:t>
            </a:r>
          </a:p>
          <a:p>
            <a:pPr>
              <a:buNone/>
            </a:pPr>
            <a:endParaRPr lang="de-CH" dirty="0"/>
          </a:p>
          <a:p>
            <a:pPr>
              <a:buFontTx/>
              <a:buChar char="-"/>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414CC704-074D-A3E6-37ED-FA397196B1B4}"/>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AB7CCDBD-2CFB-50B8-AB6E-C8DE15161907}"/>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DF865F06-EE1B-4E78-BBC2-B0E58F5097B6}"/>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2401839215"/>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4C351-9867-9352-D577-BBC5B9B459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1967DB-D2F1-6490-6EF4-63CAD8FF594D}"/>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1E77A4E9-EC17-A7EC-5F98-33DA06ADE8F0}"/>
              </a:ext>
            </a:extLst>
          </p:cNvPr>
          <p:cNvSpPr>
            <a:spLocks noGrp="1"/>
          </p:cNvSpPr>
          <p:nvPr>
            <p:ph idx="1"/>
          </p:nvPr>
        </p:nvSpPr>
        <p:spPr>
          <a:xfrm>
            <a:off x="838200" y="2215662"/>
            <a:ext cx="10515600" cy="3975552"/>
          </a:xfrm>
        </p:spPr>
        <p:txBody>
          <a:bodyPr>
            <a:normAutofit/>
          </a:bodyPr>
          <a:lstStyle/>
          <a:p>
            <a:pPr marL="0" indent="0">
              <a:buNone/>
            </a:pPr>
            <a:r>
              <a:rPr lang="de-CH" b="1" dirty="0"/>
              <a:t>Verwaltung</a:t>
            </a:r>
          </a:p>
          <a:p>
            <a:pPr marL="0" indent="0">
              <a:buNone/>
            </a:pPr>
            <a:endParaRPr lang="de-CH" b="1" dirty="0"/>
          </a:p>
          <a:p>
            <a:pPr>
              <a:buNone/>
            </a:pPr>
            <a:r>
              <a:rPr lang="de-CH" b="1" dirty="0"/>
              <a:t>Zusammengefasst:</a:t>
            </a:r>
            <a:br>
              <a:rPr lang="de-CH" dirty="0"/>
            </a:br>
            <a:r>
              <a:rPr lang="de-CH" dirty="0"/>
              <a:t>Nur durch klare Ziele, moderne Prozesse, gutes Personal, Bürgernähe und konsequente Kostendisziplin bleibt unsere Verwaltung auch in Zukunft leistungsfähig, kundenorientiert und bezahlbar.</a:t>
            </a:r>
          </a:p>
          <a:p>
            <a:pPr>
              <a:buFontTx/>
              <a:buChar char="-"/>
            </a:pPr>
            <a:endParaRPr lang="de-CH" dirty="0"/>
          </a:p>
        </p:txBody>
      </p:sp>
      <p:pic>
        <p:nvPicPr>
          <p:cNvPr id="4" name="Grafik 3" descr="Ein Bild, das Text, Schrift, Screenshot enthält.&#10;&#10;KI-generierte Inhalte können fehlerhaft sein.">
            <a:extLst>
              <a:ext uri="{FF2B5EF4-FFF2-40B4-BE49-F238E27FC236}">
                <a16:creationId xmlns:a16="http://schemas.microsoft.com/office/drawing/2014/main" id="{5417CCA0-E1B1-E075-8BD3-8338025998A2}"/>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85994802-897E-29E4-9817-E1A38F64CE82}"/>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07802F7C-E471-1291-D7C6-78F29CA141B2}"/>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2759705595"/>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37D71-8F4C-EDBB-0EC9-DD564B27FED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B6BA2B0-8FB5-EB13-FD05-AE31F5E56851}"/>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DA2CC8B8-0A52-C6A1-E810-C57A82386225}"/>
              </a:ext>
            </a:extLst>
          </p:cNvPr>
          <p:cNvSpPr>
            <a:spLocks noGrp="1"/>
          </p:cNvSpPr>
          <p:nvPr>
            <p:ph idx="1"/>
          </p:nvPr>
        </p:nvSpPr>
        <p:spPr>
          <a:xfrm>
            <a:off x="838200" y="2215662"/>
            <a:ext cx="10515600" cy="3975552"/>
          </a:xfrm>
        </p:spPr>
        <p:txBody>
          <a:bodyPr>
            <a:normAutofit/>
          </a:bodyPr>
          <a:lstStyle/>
          <a:p>
            <a:pPr marL="0" indent="0">
              <a:buNone/>
            </a:pPr>
            <a:r>
              <a:rPr lang="de-CH" b="1" dirty="0"/>
              <a:t>DANKE</a:t>
            </a:r>
          </a:p>
          <a:p>
            <a:pPr marL="0" indent="0">
              <a:buNone/>
            </a:pPr>
            <a:endParaRPr lang="de-CH" b="1" dirty="0"/>
          </a:p>
          <a:p>
            <a:pPr>
              <a:buFontTx/>
              <a:buChar char="-"/>
            </a:pPr>
            <a:r>
              <a:rPr lang="de-CH" dirty="0"/>
              <a:t>Vielen Dank, ich freue mich sehr, dass Sie sich für mich und meine Ideen interessierten…</a:t>
            </a:r>
          </a:p>
          <a:p>
            <a:pPr>
              <a:buFontTx/>
              <a:buChar char="-"/>
            </a:pPr>
            <a:r>
              <a:rPr lang="de-CH" dirty="0"/>
              <a:t>Geniessen Sie noch das Apéro und die Gemeinsamkeit</a:t>
            </a:r>
          </a:p>
        </p:txBody>
      </p:sp>
      <p:pic>
        <p:nvPicPr>
          <p:cNvPr id="4" name="Grafik 3" descr="Ein Bild, das Text, Schrift, Screenshot enthält.&#10;&#10;KI-generierte Inhalte können fehlerhaft sein.">
            <a:extLst>
              <a:ext uri="{FF2B5EF4-FFF2-40B4-BE49-F238E27FC236}">
                <a16:creationId xmlns:a16="http://schemas.microsoft.com/office/drawing/2014/main" id="{586B31F0-86C3-36B9-4663-EAD36C49E05E}"/>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F47F4D4E-01A4-819A-2722-0C7399DE159D}"/>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EBEE7CF6-8911-755B-AAEB-35C5DC85D70D}"/>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3104382478"/>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C2ADF-8702-9792-BB7E-235D693749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9BB0E85-F26B-933F-1EC2-658520AE46D0}"/>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6F2515FE-13D9-1358-CA24-3A2F41FB74BB}"/>
              </a:ext>
            </a:extLst>
          </p:cNvPr>
          <p:cNvSpPr>
            <a:spLocks noGrp="1"/>
          </p:cNvSpPr>
          <p:nvPr>
            <p:ph idx="1"/>
          </p:nvPr>
        </p:nvSpPr>
        <p:spPr>
          <a:xfrm>
            <a:off x="838200" y="2215662"/>
            <a:ext cx="10515600" cy="3975552"/>
          </a:xfrm>
        </p:spPr>
        <p:txBody>
          <a:bodyPr/>
          <a:lstStyle/>
          <a:p>
            <a:pPr marL="0" indent="0">
              <a:buNone/>
            </a:pPr>
            <a:r>
              <a:rPr lang="de-CH" dirty="0"/>
              <a:t>Eine offene und transparente Kommunikation ist entscheidend, um das Vertrauen der Bevölkerung zu erhalten und zu stärken. Die Bevölkerung sollte regelmässig, verständlich und zeitnah über wichtige Entwicklungen, Projekte und Entscheidungen informiert werden. Dies kann über verschiedene Kanäle geschehen: Gemeindemitteilungen, Website, soziale Medien, Veranstaltungen, persönliche Gespräche und Newsletter.</a:t>
            </a:r>
          </a:p>
        </p:txBody>
      </p:sp>
      <p:pic>
        <p:nvPicPr>
          <p:cNvPr id="4" name="Grafik 3" descr="Ein Bild, das Text, Schrift, Screenshot enthält.&#10;&#10;KI-generierte Inhalte können fehlerhaft sein.">
            <a:extLst>
              <a:ext uri="{FF2B5EF4-FFF2-40B4-BE49-F238E27FC236}">
                <a16:creationId xmlns:a16="http://schemas.microsoft.com/office/drawing/2014/main" id="{D5C08138-372C-F425-5C0A-6B3F96318965}"/>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6FB572D8-27F4-49E0-BF07-B3CD91AA6A48}"/>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DE4D00E2-818C-C27D-A2E4-7F25154FDF4B}"/>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424603550"/>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E95BE-1E78-5D7A-13C8-AD9910CF755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0892918-99F6-7A19-A351-851B24156B1E}"/>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E4456951-9F60-7D78-2FCF-78DF358895BD}"/>
              </a:ext>
            </a:extLst>
          </p:cNvPr>
          <p:cNvSpPr>
            <a:spLocks noGrp="1"/>
          </p:cNvSpPr>
          <p:nvPr>
            <p:ph idx="1"/>
          </p:nvPr>
        </p:nvSpPr>
        <p:spPr>
          <a:xfrm>
            <a:off x="838200" y="2215662"/>
            <a:ext cx="10515600" cy="3975552"/>
          </a:xfrm>
        </p:spPr>
        <p:txBody>
          <a:bodyPr/>
          <a:lstStyle/>
          <a:p>
            <a:pPr marL="0" indent="0">
              <a:buNone/>
            </a:pPr>
            <a:r>
              <a:rPr lang="de-CH" b="1" dirty="0">
                <a:solidFill>
                  <a:srgbClr val="1F1F1F"/>
                </a:solidFill>
                <a:latin typeface="Google Sans"/>
              </a:rPr>
              <a:t>Finanzen</a:t>
            </a:r>
          </a:p>
          <a:p>
            <a:endParaRPr lang="de-CH" dirty="0">
              <a:solidFill>
                <a:srgbClr val="1F1F1F"/>
              </a:solidFill>
              <a:latin typeface="Google Sans"/>
            </a:endParaRPr>
          </a:p>
          <a:p>
            <a:r>
              <a:rPr lang="de-CH" dirty="0">
                <a:solidFill>
                  <a:srgbClr val="1F1F1F"/>
                </a:solidFill>
                <a:latin typeface="Google Sans"/>
              </a:rPr>
              <a:t>Was will die Bevölkerung zu welchem Preis?</a:t>
            </a:r>
          </a:p>
          <a:p>
            <a:r>
              <a:rPr lang="de-CH" dirty="0">
                <a:solidFill>
                  <a:srgbClr val="1F1F1F"/>
                </a:solidFill>
                <a:latin typeface="Google Sans"/>
              </a:rPr>
              <a:t>Wieviel sind wir bereit zum Bezahlen, oder auf was verzichten wir?</a:t>
            </a:r>
          </a:p>
          <a:p>
            <a:endParaRPr lang="de-CH" dirty="0">
              <a:solidFill>
                <a:srgbClr val="1F1F1F"/>
              </a:solidFill>
              <a:latin typeface="Google Sans"/>
            </a:endParaRPr>
          </a:p>
          <a:p>
            <a:endParaRPr lang="de-CH" dirty="0">
              <a:solidFill>
                <a:srgbClr val="1F1F1F"/>
              </a:solidFill>
              <a:latin typeface="Google Sans"/>
            </a:endParaRPr>
          </a:p>
        </p:txBody>
      </p:sp>
      <p:pic>
        <p:nvPicPr>
          <p:cNvPr id="4" name="Grafik 3" descr="Ein Bild, das Text, Schrift, Screenshot enthält.&#10;&#10;KI-generierte Inhalte können fehlerhaft sein.">
            <a:extLst>
              <a:ext uri="{FF2B5EF4-FFF2-40B4-BE49-F238E27FC236}">
                <a16:creationId xmlns:a16="http://schemas.microsoft.com/office/drawing/2014/main" id="{A2C292A3-7832-EAC5-4D0F-C4FEA0D511D7}"/>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86DA68C1-1ADC-3718-F5C1-1229461B199B}"/>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CC31CE7E-52A6-5AD9-5DCB-99A99776C632}"/>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3204811713"/>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D3201-139A-9331-AAB2-E28ADF62D6B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91CD27D-BB76-B777-69AB-97036495E857}"/>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AB06ADB2-72A7-BF32-0AD9-B031ACC54673}"/>
              </a:ext>
            </a:extLst>
          </p:cNvPr>
          <p:cNvSpPr>
            <a:spLocks noGrp="1"/>
          </p:cNvSpPr>
          <p:nvPr>
            <p:ph idx="1"/>
          </p:nvPr>
        </p:nvSpPr>
        <p:spPr>
          <a:xfrm>
            <a:off x="838200" y="2215662"/>
            <a:ext cx="10515600" cy="3975552"/>
          </a:xfrm>
        </p:spPr>
        <p:txBody>
          <a:bodyPr>
            <a:normAutofit fontScale="92500" lnSpcReduction="10000"/>
          </a:bodyPr>
          <a:lstStyle/>
          <a:p>
            <a:pPr marL="0" indent="0">
              <a:buNone/>
            </a:pPr>
            <a:r>
              <a:rPr lang="de-CH" b="1" dirty="0">
                <a:solidFill>
                  <a:srgbClr val="1F1F1F"/>
                </a:solidFill>
                <a:latin typeface="Google Sans"/>
              </a:rPr>
              <a:t>Finanzen</a:t>
            </a:r>
          </a:p>
          <a:p>
            <a:pPr>
              <a:buNone/>
            </a:pPr>
            <a:r>
              <a:rPr lang="de-CH" dirty="0"/>
              <a:t>Eine zentrale Aufgabe der Gemeinde ist es, die finanziellen Mittel verantwortungsvoll einzusetzen. Dabei stellen sich zwei zentrale Fragen:</a:t>
            </a:r>
          </a:p>
          <a:p>
            <a:r>
              <a:rPr lang="de-CH" b="1" dirty="0"/>
              <a:t>Was will die Bevölkerung – und zu welchem Preis?</a:t>
            </a:r>
            <a:br>
              <a:rPr lang="de-CH" dirty="0"/>
            </a:br>
            <a:r>
              <a:rPr lang="de-CH" dirty="0"/>
              <a:t>Die Bevölkerung wünscht sich eine hohe Lebensqualität: gute Schulen, gepflegte Infrastruktur, ein attraktives Freizeit- und Kulturangebot, Sicherheit und eine nachhaltige Entwicklung. Gleichzeitig ist vielen wichtig, dass die Steuerbelastung tragbar bleibt. Deshalb müssen bei jedem Projekt die Kosten klar aufgezeigt und die Vorteile für die Bevölkerung verständlich kommuniziert werden</a:t>
            </a:r>
          </a:p>
          <a:p>
            <a:endParaRPr lang="de-CH" dirty="0">
              <a:solidFill>
                <a:srgbClr val="1F1F1F"/>
              </a:solidFill>
              <a:latin typeface="Google Sans"/>
            </a:endParaRPr>
          </a:p>
          <a:p>
            <a:endParaRPr lang="de-CH" dirty="0">
              <a:solidFill>
                <a:srgbClr val="1F1F1F"/>
              </a:solidFill>
              <a:latin typeface="Google Sans"/>
            </a:endParaRPr>
          </a:p>
        </p:txBody>
      </p:sp>
      <p:pic>
        <p:nvPicPr>
          <p:cNvPr id="4" name="Grafik 3" descr="Ein Bild, das Text, Schrift, Screenshot enthält.&#10;&#10;KI-generierte Inhalte können fehlerhaft sein.">
            <a:extLst>
              <a:ext uri="{FF2B5EF4-FFF2-40B4-BE49-F238E27FC236}">
                <a16:creationId xmlns:a16="http://schemas.microsoft.com/office/drawing/2014/main" id="{65EC4A6F-5D84-DDE7-498E-A1C283B6D003}"/>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9F31B6D0-5E6C-ABB7-2576-70F76C886739}"/>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B115A0FB-3443-EDFA-E0B8-1926458CBDE1}"/>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111942988"/>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4B475-D6F7-A1D2-C461-AD8DE040624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601BE28-1D3F-E097-311E-A69732B929A5}"/>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B45B1ED5-4104-A0DD-EED3-6F65C1CABE77}"/>
              </a:ext>
            </a:extLst>
          </p:cNvPr>
          <p:cNvSpPr>
            <a:spLocks noGrp="1"/>
          </p:cNvSpPr>
          <p:nvPr>
            <p:ph idx="1"/>
          </p:nvPr>
        </p:nvSpPr>
        <p:spPr>
          <a:xfrm>
            <a:off x="838200" y="2215662"/>
            <a:ext cx="10515600" cy="3975552"/>
          </a:xfrm>
        </p:spPr>
        <p:txBody>
          <a:bodyPr>
            <a:normAutofit fontScale="92500"/>
          </a:bodyPr>
          <a:lstStyle/>
          <a:p>
            <a:pPr marL="0" indent="0">
              <a:buNone/>
            </a:pPr>
            <a:r>
              <a:rPr lang="de-CH" b="1" dirty="0">
                <a:solidFill>
                  <a:srgbClr val="1F1F1F"/>
                </a:solidFill>
                <a:latin typeface="Google Sans"/>
              </a:rPr>
              <a:t>Finanzen</a:t>
            </a:r>
          </a:p>
          <a:p>
            <a:pPr>
              <a:buNone/>
            </a:pPr>
            <a:r>
              <a:rPr lang="de-CH" b="1" dirty="0"/>
              <a:t>Wie viel sind wir bereit zu bezahlen – oder worauf wollen wir verzichten?</a:t>
            </a:r>
            <a:br>
              <a:rPr lang="de-CH" dirty="0"/>
            </a:br>
            <a:r>
              <a:rPr lang="de-CH" dirty="0"/>
              <a:t>Nicht alles ist gleichzeitig und unbegrenzt finanzierbar. Die Gemeinde muss Prioritäten setzen:</a:t>
            </a:r>
          </a:p>
          <a:p>
            <a:pPr>
              <a:buFont typeface="Arial" panose="020B0604020202020204" pitchFamily="34" charset="0"/>
              <a:buChar char="•"/>
            </a:pPr>
            <a:r>
              <a:rPr lang="de-CH" dirty="0"/>
              <a:t>Was ist zwingend notwendig (Pflichtaufgaben)?</a:t>
            </a:r>
          </a:p>
          <a:p>
            <a:pPr>
              <a:buFont typeface="Arial" panose="020B0604020202020204" pitchFamily="34" charset="0"/>
              <a:buChar char="•"/>
            </a:pPr>
            <a:r>
              <a:rPr lang="de-CH" dirty="0"/>
              <a:t>Was ist wünschenswert (freiwillige Leistungen)?</a:t>
            </a:r>
          </a:p>
          <a:p>
            <a:pPr>
              <a:buFont typeface="Arial" panose="020B0604020202020204" pitchFamily="34" charset="0"/>
              <a:buChar char="•"/>
            </a:pPr>
            <a:r>
              <a:rPr lang="de-CH" dirty="0"/>
              <a:t>Wo können Synergien genutzt oder Kosten optimiert werden?</a:t>
            </a:r>
          </a:p>
          <a:p>
            <a:pPr>
              <a:buFont typeface="Arial" panose="020B0604020202020204" pitchFamily="34" charset="0"/>
              <a:buChar char="•"/>
            </a:pPr>
            <a:r>
              <a:rPr lang="de-CH" dirty="0"/>
              <a:t>Welche Projekte können allenfalls verschoben oder angepasst werden?</a:t>
            </a:r>
          </a:p>
          <a:p>
            <a:endParaRPr lang="de-CH" dirty="0">
              <a:solidFill>
                <a:srgbClr val="1F1F1F"/>
              </a:solidFill>
              <a:latin typeface="Google Sans"/>
            </a:endParaRPr>
          </a:p>
          <a:p>
            <a:endParaRPr lang="de-CH" dirty="0">
              <a:solidFill>
                <a:srgbClr val="1F1F1F"/>
              </a:solidFill>
              <a:latin typeface="Google Sans"/>
            </a:endParaRPr>
          </a:p>
        </p:txBody>
      </p:sp>
      <p:pic>
        <p:nvPicPr>
          <p:cNvPr id="4" name="Grafik 3" descr="Ein Bild, das Text, Schrift, Screenshot enthält.&#10;&#10;KI-generierte Inhalte können fehlerhaft sein.">
            <a:extLst>
              <a:ext uri="{FF2B5EF4-FFF2-40B4-BE49-F238E27FC236}">
                <a16:creationId xmlns:a16="http://schemas.microsoft.com/office/drawing/2014/main" id="{D5395341-57E5-38AF-3113-BACD432A2C2A}"/>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374622B7-9339-0EFE-1A44-2F6DFCC91C8E}"/>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31A23E79-422E-2755-D1F5-1208B25952AA}"/>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3902147245"/>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182C0-51CD-9A25-8A4C-DAB73BD354C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C9E874B-0800-E276-E8E4-0085BB2ACB97}"/>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546E1355-2B09-0DEA-7077-EDD5F6E2385F}"/>
              </a:ext>
            </a:extLst>
          </p:cNvPr>
          <p:cNvSpPr>
            <a:spLocks noGrp="1"/>
          </p:cNvSpPr>
          <p:nvPr>
            <p:ph idx="1"/>
          </p:nvPr>
        </p:nvSpPr>
        <p:spPr>
          <a:xfrm>
            <a:off x="838200" y="2215662"/>
            <a:ext cx="10515600" cy="3975552"/>
          </a:xfrm>
        </p:spPr>
        <p:txBody>
          <a:bodyPr/>
          <a:lstStyle/>
          <a:p>
            <a:pPr marL="0" indent="0">
              <a:buNone/>
            </a:pPr>
            <a:r>
              <a:rPr lang="de-CH" b="1" dirty="0">
                <a:solidFill>
                  <a:srgbClr val="1F1F1F"/>
                </a:solidFill>
                <a:latin typeface="Google Sans"/>
              </a:rPr>
              <a:t>Eigenständigkeit</a:t>
            </a:r>
          </a:p>
          <a:p>
            <a:endParaRPr lang="de-CH" dirty="0">
              <a:solidFill>
                <a:srgbClr val="1F1F1F"/>
              </a:solidFill>
              <a:latin typeface="Google Sans"/>
            </a:endParaRPr>
          </a:p>
          <a:p>
            <a:r>
              <a:rPr lang="de-CH" dirty="0">
                <a:solidFill>
                  <a:srgbClr val="1F1F1F"/>
                </a:solidFill>
                <a:latin typeface="Google Sans"/>
              </a:rPr>
              <a:t>Wie stellen wir die Weichen, dass wir auch in einigen Jahren noch eine gut funktionierende Gemeinde sind?</a:t>
            </a:r>
          </a:p>
          <a:p>
            <a:endParaRPr lang="de-CH" dirty="0">
              <a:solidFill>
                <a:srgbClr val="1F1F1F"/>
              </a:solidFill>
              <a:latin typeface="Google Sans"/>
            </a:endParaRPr>
          </a:p>
          <a:p>
            <a:endParaRPr lang="de-CH" dirty="0">
              <a:solidFill>
                <a:srgbClr val="1F1F1F"/>
              </a:solidFill>
              <a:latin typeface="Google Sans"/>
            </a:endParaRPr>
          </a:p>
        </p:txBody>
      </p:sp>
      <p:pic>
        <p:nvPicPr>
          <p:cNvPr id="4" name="Grafik 3" descr="Ein Bild, das Text, Schrift, Screenshot enthält.&#10;&#10;KI-generierte Inhalte können fehlerhaft sein.">
            <a:extLst>
              <a:ext uri="{FF2B5EF4-FFF2-40B4-BE49-F238E27FC236}">
                <a16:creationId xmlns:a16="http://schemas.microsoft.com/office/drawing/2014/main" id="{42BEAFDC-40D7-A7A2-5E3F-EB4366DF049B}"/>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E4D1B38D-7823-1ECE-B883-93991EF8DB85}"/>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0CBEBD9D-BD10-B8F9-587A-60758D7D33BD}"/>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3151168617"/>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44B50-FDA2-DE82-2ED8-5F2A40F980B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B014E2B-F7FE-CC26-370A-0983227F0CEC}"/>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7B8AD52C-B192-DEDB-F142-47B13912C143}"/>
              </a:ext>
            </a:extLst>
          </p:cNvPr>
          <p:cNvSpPr>
            <a:spLocks noGrp="1"/>
          </p:cNvSpPr>
          <p:nvPr>
            <p:ph idx="1"/>
          </p:nvPr>
        </p:nvSpPr>
        <p:spPr>
          <a:xfrm>
            <a:off x="838200" y="2215662"/>
            <a:ext cx="10515600" cy="3975552"/>
          </a:xfrm>
        </p:spPr>
        <p:txBody>
          <a:bodyPr>
            <a:normAutofit/>
          </a:bodyPr>
          <a:lstStyle/>
          <a:p>
            <a:pPr marL="0" indent="0">
              <a:buNone/>
            </a:pPr>
            <a:r>
              <a:rPr lang="de-CH" b="1" dirty="0">
                <a:solidFill>
                  <a:srgbClr val="1F1F1F"/>
                </a:solidFill>
                <a:latin typeface="Google Sans"/>
              </a:rPr>
              <a:t>Eigenständigkeit</a:t>
            </a:r>
          </a:p>
          <a:p>
            <a:pPr>
              <a:buNone/>
            </a:pPr>
            <a:r>
              <a:rPr lang="de-CH" dirty="0"/>
              <a:t>   Eine nachhaltige Entwicklung der Gemeinde braucht vorausschauendes Denken und entschlossenes Handeln. </a:t>
            </a:r>
            <a:br>
              <a:rPr lang="de-CH" dirty="0"/>
            </a:br>
            <a:r>
              <a:rPr lang="de-CH" dirty="0"/>
              <a:t>Dazu gehören folgende Schlüsselpunkte:</a:t>
            </a:r>
          </a:p>
          <a:p>
            <a:endParaRPr lang="de-CH" dirty="0">
              <a:solidFill>
                <a:srgbClr val="1F1F1F"/>
              </a:solidFill>
              <a:latin typeface="Google Sans"/>
            </a:endParaRPr>
          </a:p>
        </p:txBody>
      </p:sp>
      <p:pic>
        <p:nvPicPr>
          <p:cNvPr id="4" name="Grafik 3" descr="Ein Bild, das Text, Schrift, Screenshot enthält.&#10;&#10;KI-generierte Inhalte können fehlerhaft sein.">
            <a:extLst>
              <a:ext uri="{FF2B5EF4-FFF2-40B4-BE49-F238E27FC236}">
                <a16:creationId xmlns:a16="http://schemas.microsoft.com/office/drawing/2014/main" id="{921EF668-56D3-32E9-6286-A1BD5F77BB70}"/>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A334021C-04F5-0702-FC93-725360E5A05C}"/>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259253BF-632A-7211-B16B-B91C872A5B19}"/>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2473445964"/>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FFF9F-69FD-064C-5154-F854760B907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1296D96-2126-8C58-F1F4-F741D0E90FAE}"/>
              </a:ext>
            </a:extLst>
          </p:cNvPr>
          <p:cNvSpPr>
            <a:spLocks noGrp="1"/>
          </p:cNvSpPr>
          <p:nvPr>
            <p:ph type="title"/>
          </p:nvPr>
        </p:nvSpPr>
        <p:spPr/>
        <p:txBody>
          <a:bodyPr/>
          <a:lstStyle/>
          <a:p>
            <a:endParaRPr lang="de-CH" dirty="0"/>
          </a:p>
        </p:txBody>
      </p:sp>
      <p:sp>
        <p:nvSpPr>
          <p:cNvPr id="3" name="Inhaltsplatzhalter 2">
            <a:extLst>
              <a:ext uri="{FF2B5EF4-FFF2-40B4-BE49-F238E27FC236}">
                <a16:creationId xmlns:a16="http://schemas.microsoft.com/office/drawing/2014/main" id="{4D78A3AE-8A69-34F8-56D1-13DCAE760FB4}"/>
              </a:ext>
            </a:extLst>
          </p:cNvPr>
          <p:cNvSpPr>
            <a:spLocks noGrp="1"/>
          </p:cNvSpPr>
          <p:nvPr>
            <p:ph idx="1"/>
          </p:nvPr>
        </p:nvSpPr>
        <p:spPr>
          <a:xfrm>
            <a:off x="838200" y="2215662"/>
            <a:ext cx="10515600" cy="3975552"/>
          </a:xfrm>
        </p:spPr>
        <p:txBody>
          <a:bodyPr>
            <a:normAutofit fontScale="92500" lnSpcReduction="10000"/>
          </a:bodyPr>
          <a:lstStyle/>
          <a:p>
            <a:pPr marL="0" indent="0">
              <a:buNone/>
            </a:pPr>
            <a:r>
              <a:rPr lang="de-CH" b="1" dirty="0">
                <a:solidFill>
                  <a:srgbClr val="1F1F1F"/>
                </a:solidFill>
                <a:latin typeface="Google Sans"/>
              </a:rPr>
              <a:t>Eigenständigkeit</a:t>
            </a:r>
          </a:p>
          <a:p>
            <a:pPr>
              <a:buFont typeface="+mj-lt"/>
              <a:buAutoNum type="arabicPeriod"/>
            </a:pPr>
            <a:r>
              <a:rPr lang="de-CH" b="1" dirty="0"/>
              <a:t>Strategische Planung:</a:t>
            </a:r>
            <a:br>
              <a:rPr lang="de-CH" dirty="0"/>
            </a:br>
            <a:r>
              <a:rPr lang="de-CH" dirty="0"/>
              <a:t>Wir müssen heute die Grundlagen schaffen, damit auch morgen die Infrastruktur, Bildungseinrichtungen, Verwaltung und Finanzen im Gleichgewicht sind. Langfristige Investitions- und Entwicklungspläne helfen, Prioritäten richtig zu setzen.</a:t>
            </a:r>
          </a:p>
          <a:p>
            <a:pPr>
              <a:buFont typeface="+mj-lt"/>
              <a:buAutoNum type="arabicPeriod"/>
            </a:pPr>
            <a:r>
              <a:rPr lang="de-CH" b="1" dirty="0"/>
              <a:t>Solide Finanzen:</a:t>
            </a:r>
            <a:br>
              <a:rPr lang="de-CH" dirty="0"/>
            </a:br>
            <a:r>
              <a:rPr lang="de-CH" dirty="0"/>
              <a:t>Eine gesunde Finanzpolitik ist zentral. Ausgaben müssen mit Bedacht geplant und Rücklagen für zukünftige Projekte geschaffen werden. Neue Vorhaben müssen auf ihre langfristige Tragbarkeit geprüft werden.</a:t>
            </a:r>
          </a:p>
          <a:p>
            <a:endParaRPr lang="de-CH" dirty="0">
              <a:solidFill>
                <a:srgbClr val="1F1F1F"/>
              </a:solidFill>
              <a:latin typeface="Google Sans"/>
            </a:endParaRPr>
          </a:p>
        </p:txBody>
      </p:sp>
      <p:pic>
        <p:nvPicPr>
          <p:cNvPr id="4" name="Grafik 3" descr="Ein Bild, das Text, Schrift, Screenshot enthält.&#10;&#10;KI-generierte Inhalte können fehlerhaft sein.">
            <a:extLst>
              <a:ext uri="{FF2B5EF4-FFF2-40B4-BE49-F238E27FC236}">
                <a16:creationId xmlns:a16="http://schemas.microsoft.com/office/drawing/2014/main" id="{48239C4E-CE26-100C-76E9-BE20E3B61F8A}"/>
              </a:ext>
            </a:extLst>
          </p:cNvPr>
          <p:cNvPicPr>
            <a:picLocks noChangeAspect="1"/>
          </p:cNvPicPr>
          <p:nvPr/>
        </p:nvPicPr>
        <p:blipFill>
          <a:blip r:embed="rId2" cstate="print">
            <a:extLst>
              <a:ext uri="{28A0092B-C50C-407E-A947-70E740481C1C}">
                <a14:useLocalDpi xmlns:a14="http://schemas.microsoft.com/office/drawing/2010/main" val="0"/>
              </a:ext>
            </a:extLst>
          </a:blip>
          <a:srcRect l="13052" t="75394" r="10570" b="-857"/>
          <a:stretch/>
        </p:blipFill>
        <p:spPr>
          <a:xfrm>
            <a:off x="5578968" y="1062111"/>
            <a:ext cx="4063843" cy="506438"/>
          </a:xfrm>
          <a:prstGeom prst="rect">
            <a:avLst/>
          </a:prstGeom>
        </p:spPr>
      </p:pic>
      <p:pic>
        <p:nvPicPr>
          <p:cNvPr id="5" name="Grafik 4">
            <a:extLst>
              <a:ext uri="{FF2B5EF4-FFF2-40B4-BE49-F238E27FC236}">
                <a16:creationId xmlns:a16="http://schemas.microsoft.com/office/drawing/2014/main" id="{77F8B21E-FA87-AAF3-F04C-FE8F9738841B}"/>
              </a:ext>
            </a:extLst>
          </p:cNvPr>
          <p:cNvPicPr>
            <a:picLocks noChangeAspect="1"/>
          </p:cNvPicPr>
          <p:nvPr/>
        </p:nvPicPr>
        <p:blipFill>
          <a:blip r:embed="rId3"/>
          <a:stretch>
            <a:fillRect/>
          </a:stretch>
        </p:blipFill>
        <p:spPr>
          <a:xfrm>
            <a:off x="9793244" y="302002"/>
            <a:ext cx="1482182" cy="1744848"/>
          </a:xfrm>
          <a:prstGeom prst="rect">
            <a:avLst/>
          </a:prstGeom>
        </p:spPr>
      </p:pic>
      <p:pic>
        <p:nvPicPr>
          <p:cNvPr id="6" name="Grafik 5">
            <a:extLst>
              <a:ext uri="{FF2B5EF4-FFF2-40B4-BE49-F238E27FC236}">
                <a16:creationId xmlns:a16="http://schemas.microsoft.com/office/drawing/2014/main" id="{F9383441-C67C-32C1-6039-79CF71AEBF58}"/>
              </a:ext>
            </a:extLst>
          </p:cNvPr>
          <p:cNvPicPr>
            <a:picLocks noChangeAspect="1"/>
          </p:cNvPicPr>
          <p:nvPr/>
        </p:nvPicPr>
        <p:blipFill>
          <a:blip r:embed="rId4"/>
          <a:srcRect b="27522"/>
          <a:stretch/>
        </p:blipFill>
        <p:spPr>
          <a:xfrm>
            <a:off x="838200" y="342982"/>
            <a:ext cx="4724809" cy="1281409"/>
          </a:xfrm>
          <a:prstGeom prst="rect">
            <a:avLst/>
          </a:prstGeom>
        </p:spPr>
      </p:pic>
    </p:spTree>
    <p:extLst>
      <p:ext uri="{BB962C8B-B14F-4D97-AF65-F5344CB8AC3E}">
        <p14:creationId xmlns:p14="http://schemas.microsoft.com/office/powerpoint/2010/main" val="299986726"/>
      </p:ext>
    </p:extLst>
  </p:cSld>
  <p:clrMapOvr>
    <a:masterClrMapping/>
  </p:clrMapOvr>
  <mc:AlternateContent xmlns:mc="http://schemas.openxmlformats.org/markup-compatibility/2006" xmlns:p14="http://schemas.microsoft.com/office/powerpoint/2010/main">
    <mc:Choice Requires="p14">
      <p:transition spd="slow" p14:dur="2000" advTm="12000"/>
    </mc:Choice>
    <mc:Fallback xmlns="">
      <p:transition spd="slow" advTm="12000"/>
    </mc:Fallback>
  </mc:AlternateContent>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1081</Words>
  <Application>Microsoft Office PowerPoint</Application>
  <PresentationFormat>Breitbild</PresentationFormat>
  <Paragraphs>112</Paragraphs>
  <Slides>28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28</vt:i4>
      </vt:variant>
    </vt:vector>
  </HeadingPairs>
  <TitlesOfParts>
    <vt:vector size="33" baseType="lpstr">
      <vt:lpstr>Aptos</vt:lpstr>
      <vt:lpstr>Aptos Display</vt:lpstr>
      <vt:lpstr>Arial</vt:lpstr>
      <vt:lpstr>Google Sans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René Schweizer</dc:creator>
  <cp:lastModifiedBy>René Schweizer</cp:lastModifiedBy>
  <cp:revision>5</cp:revision>
  <cp:lastPrinted>2025-04-28T14:15:03Z</cp:lastPrinted>
  <dcterms:created xsi:type="dcterms:W3CDTF">2025-04-28T12:58:58Z</dcterms:created>
  <dcterms:modified xsi:type="dcterms:W3CDTF">2025-04-29T13:22:56Z</dcterms:modified>
</cp:coreProperties>
</file>